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0" r:id="rId1"/>
  </p:sldMasterIdLst>
  <p:notesMasterIdLst>
    <p:notesMasterId r:id="rId3"/>
  </p:notesMasterIdLst>
  <p:handoutMasterIdLst>
    <p:handoutMasterId r:id="rId4"/>
  </p:handoutMasterIdLst>
  <p:sldIdLst>
    <p:sldId id="351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E3E6ED"/>
    <a:srgbClr val="EFF1F5"/>
    <a:srgbClr val="E3E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2A0C37BB-0922-451D-8F39-CA9860AFC4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r>
              <a:rPr lang="it-IT"/>
              <a:t>AZIENDA OSPEDALIERA S. MARIA DI TERNI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1662016-9CD8-4BF8-935F-8A90798777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90B5FB0-DD80-4965-B5D0-47B2AA7DFBAB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206512-1263-4BA9-976E-1D390D1C41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r>
              <a:rPr lang="it-IT"/>
              <a:t>09/01/2025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79DDBD-7C36-4D5C-B380-3D08A8ED03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E540BE7-E907-47CE-93FA-C7F878CF38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524275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05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r>
              <a:rPr lang="it-IT"/>
              <a:t>AZIENDA OSPEDALIERA S. MARIA DI TERNI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51" y="0"/>
            <a:ext cx="2945659" cy="498056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58174EFA-03E4-4A97-B458-35DD6AF8899B}" type="datetimeFigureOut">
              <a:rPr lang="it-IT" smtClean="0"/>
              <a:t>27/05/2025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428595"/>
            <a:ext cx="2945659" cy="49805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r>
              <a:rPr lang="it-IT"/>
              <a:t>09/01/2025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51" y="9428595"/>
            <a:ext cx="2945659" cy="49805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AC867CCD-FECE-49D7-89EE-17762B5D82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895856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it-IT"/>
              <a:t>AZIENDA OSPEDALIERA S. MARIA DI TERNI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/>
              <a:t>09/01/2025</a:t>
            </a:r>
          </a:p>
        </p:txBody>
      </p:sp>
    </p:spTree>
    <p:extLst>
      <p:ext uri="{BB962C8B-B14F-4D97-AF65-F5344CB8AC3E}">
        <p14:creationId xmlns:p14="http://schemas.microsoft.com/office/powerpoint/2010/main" val="400688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6FC09-8344-4E87-B44B-385FAD3FE6C3}" type="datetime1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58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E84A-3322-4798-A38C-F9938D56857D}" type="datetime1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67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86C0-5CDF-4DC2-A00A-5CDAFB2D9A7C}" type="datetime1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7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61DAF-4CAB-4F00-B895-AADC9F67D124}" type="datetime1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43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17E7-F316-4259-BD13-9447E11A1A89}" type="datetime1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17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562C-DE99-40C6-AD8E-9EE4CB56041C}" type="datetime1">
              <a:rPr lang="it-IT" smtClean="0"/>
              <a:t>27/05/2025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83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EE318-BF3E-4624-9485-E2DCAB3F69DE}" type="datetime1">
              <a:rPr lang="it-IT" smtClean="0"/>
              <a:t>27/05/2025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32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7DFD-BBD8-4AF4-A43E-05DE7BA7C1D3}" type="datetime1">
              <a:rPr lang="it-IT" smtClean="0"/>
              <a:t>27/05/2025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42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1B-AF24-4F41-868F-3DD4022A9020}" type="datetime1">
              <a:rPr lang="it-IT" smtClean="0"/>
              <a:t>27/05/2025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3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7002-9087-4910-B597-821748E684AE}" type="datetime1">
              <a:rPr lang="it-IT" smtClean="0"/>
              <a:t>27/05/2025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9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DEF-489E-4612-B56D-8153751130A6}" type="datetime1">
              <a:rPr lang="it-IT" smtClean="0"/>
              <a:t>27/05/2025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AZIENDA OSPEDALIERA SANTA MARIA DI TERNI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18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E546-87F2-4D66-9D97-39E4D78E6A05}" type="datetime1">
              <a:rPr lang="it-IT" smtClean="0"/>
              <a:t>27/05/2025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AZIENDA OSPEDALIERA SANTA MARIA DI TERNI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A6570-AF20-47FA-8510-149EE1AA10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64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9" name="Connettore diritto 398">
            <a:extLst>
              <a:ext uri="{FF2B5EF4-FFF2-40B4-BE49-F238E27FC236}">
                <a16:creationId xmlns:a16="http://schemas.microsoft.com/office/drawing/2014/main" id="{5B7995F0-9A42-4B22-B332-50628997264F}"/>
              </a:ext>
            </a:extLst>
          </p:cNvPr>
          <p:cNvCxnSpPr/>
          <p:nvPr/>
        </p:nvCxnSpPr>
        <p:spPr>
          <a:xfrm>
            <a:off x="2502459" y="6206412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ttore diritto 385">
            <a:extLst>
              <a:ext uri="{FF2B5EF4-FFF2-40B4-BE49-F238E27FC236}">
                <a16:creationId xmlns:a16="http://schemas.microsoft.com/office/drawing/2014/main" id="{EAECB982-8D0A-4CF5-ABB7-3392663C47B0}"/>
              </a:ext>
            </a:extLst>
          </p:cNvPr>
          <p:cNvCxnSpPr>
            <a:cxnSpLocks/>
          </p:cNvCxnSpPr>
          <p:nvPr/>
        </p:nvCxnSpPr>
        <p:spPr>
          <a:xfrm flipV="1">
            <a:off x="7867592" y="6659845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B578A43B-169A-4A90-86C3-149BBB1DC490}"/>
              </a:ext>
            </a:extLst>
          </p:cNvPr>
          <p:cNvCxnSpPr>
            <a:stCxn id="345" idx="2"/>
            <a:endCxn id="343" idx="6"/>
          </p:cNvCxnSpPr>
          <p:nvPr/>
        </p:nvCxnSpPr>
        <p:spPr>
          <a:xfrm flipH="1">
            <a:off x="1197215" y="4617264"/>
            <a:ext cx="125395" cy="761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C7D56DA0-629E-4E5A-A029-A24D6B108D3A}"/>
              </a:ext>
            </a:extLst>
          </p:cNvPr>
          <p:cNvCxnSpPr>
            <a:cxnSpLocks/>
          </p:cNvCxnSpPr>
          <p:nvPr/>
        </p:nvCxnSpPr>
        <p:spPr>
          <a:xfrm flipV="1">
            <a:off x="2275073" y="2010183"/>
            <a:ext cx="273026" cy="1419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nettore diritto 570">
            <a:extLst>
              <a:ext uri="{FF2B5EF4-FFF2-40B4-BE49-F238E27FC236}">
                <a16:creationId xmlns:a16="http://schemas.microsoft.com/office/drawing/2014/main" id="{91491E8D-52E0-4BEE-BE49-950B11FF4406}"/>
              </a:ext>
            </a:extLst>
          </p:cNvPr>
          <p:cNvCxnSpPr>
            <a:cxnSpLocks/>
          </p:cNvCxnSpPr>
          <p:nvPr/>
        </p:nvCxnSpPr>
        <p:spPr>
          <a:xfrm flipV="1">
            <a:off x="8840969" y="173108"/>
            <a:ext cx="2526697" cy="2039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nettore diritto 392">
            <a:extLst>
              <a:ext uri="{FF2B5EF4-FFF2-40B4-BE49-F238E27FC236}">
                <a16:creationId xmlns:a16="http://schemas.microsoft.com/office/drawing/2014/main" id="{74C016B0-BF9C-4583-ACB1-33CE85934A4E}"/>
              </a:ext>
            </a:extLst>
          </p:cNvPr>
          <p:cNvCxnSpPr>
            <a:cxnSpLocks/>
          </p:cNvCxnSpPr>
          <p:nvPr/>
        </p:nvCxnSpPr>
        <p:spPr>
          <a:xfrm>
            <a:off x="10045064" y="4457369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61DF927C-33D7-4498-B384-CE45D8404657}"/>
              </a:ext>
            </a:extLst>
          </p:cNvPr>
          <p:cNvCxnSpPr>
            <a:cxnSpLocks/>
          </p:cNvCxnSpPr>
          <p:nvPr/>
        </p:nvCxnSpPr>
        <p:spPr>
          <a:xfrm>
            <a:off x="10055118" y="4041278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C40629CF-AADD-47D5-B33D-B03C83B84831}"/>
              </a:ext>
            </a:extLst>
          </p:cNvPr>
          <p:cNvCxnSpPr>
            <a:cxnSpLocks/>
          </p:cNvCxnSpPr>
          <p:nvPr/>
        </p:nvCxnSpPr>
        <p:spPr>
          <a:xfrm>
            <a:off x="10055117" y="3642583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nettore diritto 396">
            <a:extLst>
              <a:ext uri="{FF2B5EF4-FFF2-40B4-BE49-F238E27FC236}">
                <a16:creationId xmlns:a16="http://schemas.microsoft.com/office/drawing/2014/main" id="{F0DCF18A-7362-480F-86FB-1DD21829D6D9}"/>
              </a:ext>
            </a:extLst>
          </p:cNvPr>
          <p:cNvCxnSpPr>
            <a:cxnSpLocks/>
          </p:cNvCxnSpPr>
          <p:nvPr/>
        </p:nvCxnSpPr>
        <p:spPr>
          <a:xfrm>
            <a:off x="10060963" y="2872594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Connettore diritto 395">
            <a:extLst>
              <a:ext uri="{FF2B5EF4-FFF2-40B4-BE49-F238E27FC236}">
                <a16:creationId xmlns:a16="http://schemas.microsoft.com/office/drawing/2014/main" id="{E6837636-5DCB-423F-A124-8E271CED6326}"/>
              </a:ext>
            </a:extLst>
          </p:cNvPr>
          <p:cNvCxnSpPr>
            <a:cxnSpLocks/>
          </p:cNvCxnSpPr>
          <p:nvPr/>
        </p:nvCxnSpPr>
        <p:spPr>
          <a:xfrm>
            <a:off x="10067212" y="3235181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nettore diritto 538">
            <a:extLst>
              <a:ext uri="{FF2B5EF4-FFF2-40B4-BE49-F238E27FC236}">
                <a16:creationId xmlns:a16="http://schemas.microsoft.com/office/drawing/2014/main" id="{D8E808D9-8F38-4503-BFC5-BDBFD9D01B50}"/>
              </a:ext>
            </a:extLst>
          </p:cNvPr>
          <p:cNvCxnSpPr/>
          <p:nvPr/>
        </p:nvCxnSpPr>
        <p:spPr>
          <a:xfrm>
            <a:off x="2187337" y="3786272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441558EC-4A46-46A3-AB19-0AF6850B553F}"/>
              </a:ext>
            </a:extLst>
          </p:cNvPr>
          <p:cNvCxnSpPr>
            <a:cxnSpLocks/>
          </p:cNvCxnSpPr>
          <p:nvPr/>
        </p:nvCxnSpPr>
        <p:spPr>
          <a:xfrm flipH="1" flipV="1">
            <a:off x="5249172" y="5085508"/>
            <a:ext cx="267608" cy="3035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3FD091D8-93BF-46BD-A716-4DF94E96A11B}"/>
              </a:ext>
            </a:extLst>
          </p:cNvPr>
          <p:cNvCxnSpPr>
            <a:cxnSpLocks/>
          </p:cNvCxnSpPr>
          <p:nvPr/>
        </p:nvCxnSpPr>
        <p:spPr>
          <a:xfrm>
            <a:off x="11255280" y="4958793"/>
            <a:ext cx="362018" cy="2073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ttore diritto 545">
            <a:extLst>
              <a:ext uri="{FF2B5EF4-FFF2-40B4-BE49-F238E27FC236}">
                <a16:creationId xmlns:a16="http://schemas.microsoft.com/office/drawing/2014/main" id="{02CAEBA4-D1D5-4F46-B272-BE410778AC6B}"/>
              </a:ext>
            </a:extLst>
          </p:cNvPr>
          <p:cNvCxnSpPr>
            <a:cxnSpLocks/>
          </p:cNvCxnSpPr>
          <p:nvPr/>
        </p:nvCxnSpPr>
        <p:spPr>
          <a:xfrm>
            <a:off x="5438966" y="4098806"/>
            <a:ext cx="13535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nettore diritto 400">
            <a:extLst>
              <a:ext uri="{FF2B5EF4-FFF2-40B4-BE49-F238E27FC236}">
                <a16:creationId xmlns:a16="http://schemas.microsoft.com/office/drawing/2014/main" id="{EBE3F37A-BC4D-40CE-A8F9-5E237CAF46BF}"/>
              </a:ext>
            </a:extLst>
          </p:cNvPr>
          <p:cNvCxnSpPr/>
          <p:nvPr/>
        </p:nvCxnSpPr>
        <p:spPr>
          <a:xfrm>
            <a:off x="7876711" y="6336565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nettore diritto 397">
            <a:extLst>
              <a:ext uri="{FF2B5EF4-FFF2-40B4-BE49-F238E27FC236}">
                <a16:creationId xmlns:a16="http://schemas.microsoft.com/office/drawing/2014/main" id="{68D8327A-A5F3-4F1D-8DC7-B084C8D882E5}"/>
              </a:ext>
            </a:extLst>
          </p:cNvPr>
          <p:cNvCxnSpPr/>
          <p:nvPr/>
        </p:nvCxnSpPr>
        <p:spPr>
          <a:xfrm>
            <a:off x="2510008" y="5345387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nettore diritto 536">
            <a:extLst>
              <a:ext uri="{FF2B5EF4-FFF2-40B4-BE49-F238E27FC236}">
                <a16:creationId xmlns:a16="http://schemas.microsoft.com/office/drawing/2014/main" id="{0ACBE3D3-A7B1-4385-A160-2497D6E54A4B}"/>
              </a:ext>
            </a:extLst>
          </p:cNvPr>
          <p:cNvCxnSpPr>
            <a:cxnSpLocks/>
          </p:cNvCxnSpPr>
          <p:nvPr/>
        </p:nvCxnSpPr>
        <p:spPr>
          <a:xfrm>
            <a:off x="2492380" y="4981913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27098DBF-81E1-43EF-B011-5DEB8CDB8FC6}"/>
              </a:ext>
            </a:extLst>
          </p:cNvPr>
          <p:cNvCxnSpPr>
            <a:cxnSpLocks/>
          </p:cNvCxnSpPr>
          <p:nvPr/>
        </p:nvCxnSpPr>
        <p:spPr>
          <a:xfrm>
            <a:off x="5190309" y="6507366"/>
            <a:ext cx="26957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5F1DD0ED-68CE-4EA9-BA77-90E496451959}"/>
              </a:ext>
            </a:extLst>
          </p:cNvPr>
          <p:cNvCxnSpPr>
            <a:cxnSpLocks/>
          </p:cNvCxnSpPr>
          <p:nvPr/>
        </p:nvCxnSpPr>
        <p:spPr>
          <a:xfrm>
            <a:off x="7637461" y="1124787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59131272-7CC8-4D39-BEE3-221408803A52}"/>
              </a:ext>
            </a:extLst>
          </p:cNvPr>
          <p:cNvCxnSpPr>
            <a:cxnSpLocks/>
          </p:cNvCxnSpPr>
          <p:nvPr/>
        </p:nvCxnSpPr>
        <p:spPr>
          <a:xfrm>
            <a:off x="4641831" y="751284"/>
            <a:ext cx="112668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Connettore diritto 324">
            <a:extLst>
              <a:ext uri="{FF2B5EF4-FFF2-40B4-BE49-F238E27FC236}">
                <a16:creationId xmlns:a16="http://schemas.microsoft.com/office/drawing/2014/main" id="{277CF9A7-2259-4491-8D65-7BC673FCC008}"/>
              </a:ext>
            </a:extLst>
          </p:cNvPr>
          <p:cNvCxnSpPr>
            <a:cxnSpLocks/>
          </p:cNvCxnSpPr>
          <p:nvPr/>
        </p:nvCxnSpPr>
        <p:spPr>
          <a:xfrm>
            <a:off x="988097" y="156638"/>
            <a:ext cx="29314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a gomito 496">
            <a:extLst>
              <a:ext uri="{FF2B5EF4-FFF2-40B4-BE49-F238E27FC236}">
                <a16:creationId xmlns:a16="http://schemas.microsoft.com/office/drawing/2014/main" id="{AE5B7263-D071-4F64-93D9-443CE80D5A32}"/>
              </a:ext>
            </a:extLst>
          </p:cNvPr>
          <p:cNvCxnSpPr>
            <a:cxnSpLocks/>
          </p:cNvCxnSpPr>
          <p:nvPr/>
        </p:nvCxnSpPr>
        <p:spPr>
          <a:xfrm rot="10800000" flipV="1">
            <a:off x="2530935" y="301744"/>
            <a:ext cx="878290" cy="131109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7C500579-9C4B-426F-B0AC-BA88BA11F0CE}"/>
              </a:ext>
            </a:extLst>
          </p:cNvPr>
          <p:cNvCxnSpPr>
            <a:cxnSpLocks/>
          </p:cNvCxnSpPr>
          <p:nvPr/>
        </p:nvCxnSpPr>
        <p:spPr>
          <a:xfrm>
            <a:off x="11137755" y="1994796"/>
            <a:ext cx="411988" cy="1678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02CD08AF-0D00-44E4-B6EE-D74008039913}"/>
              </a:ext>
            </a:extLst>
          </p:cNvPr>
          <p:cNvCxnSpPr>
            <a:cxnSpLocks/>
          </p:cNvCxnSpPr>
          <p:nvPr/>
        </p:nvCxnSpPr>
        <p:spPr>
          <a:xfrm flipV="1">
            <a:off x="11131397" y="1736238"/>
            <a:ext cx="442308" cy="111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A80C8845-4248-4F40-BF59-44BDAB3B4AE3}"/>
              </a:ext>
            </a:extLst>
          </p:cNvPr>
          <p:cNvCxnSpPr>
            <a:cxnSpLocks/>
            <a:endCxn id="431" idx="1"/>
          </p:cNvCxnSpPr>
          <p:nvPr/>
        </p:nvCxnSpPr>
        <p:spPr>
          <a:xfrm>
            <a:off x="11194506" y="691964"/>
            <a:ext cx="232060" cy="2684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6AC9DD22-8756-4086-B931-A04FF31A0337}"/>
              </a:ext>
            </a:extLst>
          </p:cNvPr>
          <p:cNvCxnSpPr>
            <a:cxnSpLocks/>
          </p:cNvCxnSpPr>
          <p:nvPr/>
        </p:nvCxnSpPr>
        <p:spPr>
          <a:xfrm>
            <a:off x="11185522" y="539618"/>
            <a:ext cx="251588" cy="830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B5A6BE72-19D3-4908-B0A0-32E0CA3B5444}"/>
              </a:ext>
            </a:extLst>
          </p:cNvPr>
          <p:cNvCxnSpPr>
            <a:cxnSpLocks/>
          </p:cNvCxnSpPr>
          <p:nvPr/>
        </p:nvCxnSpPr>
        <p:spPr>
          <a:xfrm flipV="1">
            <a:off x="11171933" y="4457370"/>
            <a:ext cx="366322" cy="910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A4DD6990-7B3F-4BED-A635-CC8708228663}"/>
              </a:ext>
            </a:extLst>
          </p:cNvPr>
          <p:cNvCxnSpPr>
            <a:cxnSpLocks/>
          </p:cNvCxnSpPr>
          <p:nvPr/>
        </p:nvCxnSpPr>
        <p:spPr>
          <a:xfrm>
            <a:off x="11276886" y="4574067"/>
            <a:ext cx="452966" cy="2704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FE0B06D-3290-411E-ADA1-F06AC9D897C6}"/>
              </a:ext>
            </a:extLst>
          </p:cNvPr>
          <p:cNvCxnSpPr>
            <a:cxnSpLocks/>
          </p:cNvCxnSpPr>
          <p:nvPr/>
        </p:nvCxnSpPr>
        <p:spPr>
          <a:xfrm>
            <a:off x="11269272" y="3625454"/>
            <a:ext cx="356107" cy="1024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6784D0BA-8E22-4C8D-B62A-B947D6603149}"/>
              </a:ext>
            </a:extLst>
          </p:cNvPr>
          <p:cNvCxnSpPr>
            <a:cxnSpLocks/>
          </p:cNvCxnSpPr>
          <p:nvPr/>
        </p:nvCxnSpPr>
        <p:spPr>
          <a:xfrm>
            <a:off x="11254062" y="2838304"/>
            <a:ext cx="284193" cy="1269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4B19648F-727E-4CEF-801C-F07369A8F94E}"/>
              </a:ext>
            </a:extLst>
          </p:cNvPr>
          <p:cNvCxnSpPr>
            <a:cxnSpLocks/>
          </p:cNvCxnSpPr>
          <p:nvPr/>
        </p:nvCxnSpPr>
        <p:spPr>
          <a:xfrm>
            <a:off x="9029183" y="3438895"/>
            <a:ext cx="207988" cy="4461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FA3C4C2D-D84A-4448-82B1-1A9CA71E936D}"/>
              </a:ext>
            </a:extLst>
          </p:cNvPr>
          <p:cNvCxnSpPr>
            <a:cxnSpLocks/>
            <a:stCxn id="228" idx="3"/>
          </p:cNvCxnSpPr>
          <p:nvPr/>
        </p:nvCxnSpPr>
        <p:spPr>
          <a:xfrm>
            <a:off x="9008061" y="3413439"/>
            <a:ext cx="467588" cy="147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4083AEC7-546D-496B-B7A3-0ADCBA498B09}"/>
              </a:ext>
            </a:extLst>
          </p:cNvPr>
          <p:cNvCxnSpPr>
            <a:cxnSpLocks/>
          </p:cNvCxnSpPr>
          <p:nvPr/>
        </p:nvCxnSpPr>
        <p:spPr>
          <a:xfrm>
            <a:off x="8809500" y="3059320"/>
            <a:ext cx="573617" cy="2108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D330D680-B1EE-4460-9858-2C482B15E8DB}"/>
              </a:ext>
            </a:extLst>
          </p:cNvPr>
          <p:cNvCxnSpPr>
            <a:cxnSpLocks/>
          </p:cNvCxnSpPr>
          <p:nvPr/>
        </p:nvCxnSpPr>
        <p:spPr>
          <a:xfrm flipV="1">
            <a:off x="8951565" y="2961491"/>
            <a:ext cx="439576" cy="1790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5A74F38-CF89-4C21-8BB3-2EE26C52817D}"/>
              </a:ext>
            </a:extLst>
          </p:cNvPr>
          <p:cNvCxnSpPr>
            <a:cxnSpLocks/>
            <a:stCxn id="221" idx="0"/>
          </p:cNvCxnSpPr>
          <p:nvPr/>
        </p:nvCxnSpPr>
        <p:spPr>
          <a:xfrm flipV="1">
            <a:off x="9051687" y="2588285"/>
            <a:ext cx="294953" cy="1066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0FFA916-9001-4A39-AEE9-8F71282240B7}"/>
              </a:ext>
            </a:extLst>
          </p:cNvPr>
          <p:cNvCxnSpPr>
            <a:cxnSpLocks/>
            <a:stCxn id="106" idx="0"/>
          </p:cNvCxnSpPr>
          <p:nvPr/>
        </p:nvCxnSpPr>
        <p:spPr>
          <a:xfrm flipV="1">
            <a:off x="6635524" y="1868288"/>
            <a:ext cx="355667" cy="214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9D9397C-B706-4F52-A687-21EA645D6BFB}"/>
              </a:ext>
            </a:extLst>
          </p:cNvPr>
          <p:cNvCxnSpPr>
            <a:cxnSpLocks/>
          </p:cNvCxnSpPr>
          <p:nvPr/>
        </p:nvCxnSpPr>
        <p:spPr>
          <a:xfrm flipV="1">
            <a:off x="8874641" y="1059627"/>
            <a:ext cx="199026" cy="119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D55F408-CD6A-4023-BB24-1819C78A3556}"/>
              </a:ext>
            </a:extLst>
          </p:cNvPr>
          <p:cNvCxnSpPr>
            <a:cxnSpLocks/>
          </p:cNvCxnSpPr>
          <p:nvPr/>
        </p:nvCxnSpPr>
        <p:spPr>
          <a:xfrm>
            <a:off x="8859524" y="1197977"/>
            <a:ext cx="312052" cy="152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14E62FF8-0D0B-4807-8A82-D9DE06DF1C2F}"/>
              </a:ext>
            </a:extLst>
          </p:cNvPr>
          <p:cNvCxnSpPr>
            <a:cxnSpLocks/>
          </p:cNvCxnSpPr>
          <p:nvPr/>
        </p:nvCxnSpPr>
        <p:spPr>
          <a:xfrm>
            <a:off x="8864111" y="1596126"/>
            <a:ext cx="286460" cy="3831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E4B2B3A1-995F-412D-9DC4-4478EFA161CD}"/>
              </a:ext>
            </a:extLst>
          </p:cNvPr>
          <p:cNvCxnSpPr>
            <a:stCxn id="134" idx="3"/>
          </p:cNvCxnSpPr>
          <p:nvPr/>
        </p:nvCxnSpPr>
        <p:spPr>
          <a:xfrm>
            <a:off x="8905384" y="1568682"/>
            <a:ext cx="261813" cy="1211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FBA7F6ED-B1BD-463D-97E3-AF419A0D3B88}"/>
              </a:ext>
            </a:extLst>
          </p:cNvPr>
          <p:cNvCxnSpPr>
            <a:cxnSpLocks/>
          </p:cNvCxnSpPr>
          <p:nvPr/>
        </p:nvCxnSpPr>
        <p:spPr>
          <a:xfrm flipV="1">
            <a:off x="6766253" y="3737652"/>
            <a:ext cx="162731" cy="557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4FDFD928-75CF-4395-8A6F-D4E484B9F13E}"/>
              </a:ext>
            </a:extLst>
          </p:cNvPr>
          <p:cNvCxnSpPr>
            <a:cxnSpLocks/>
          </p:cNvCxnSpPr>
          <p:nvPr/>
        </p:nvCxnSpPr>
        <p:spPr>
          <a:xfrm>
            <a:off x="6695666" y="3939926"/>
            <a:ext cx="270295" cy="2115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A530045-9C9D-4628-AEA4-381934FFBCD2}"/>
              </a:ext>
            </a:extLst>
          </p:cNvPr>
          <p:cNvCxnSpPr>
            <a:cxnSpLocks/>
          </p:cNvCxnSpPr>
          <p:nvPr/>
        </p:nvCxnSpPr>
        <p:spPr>
          <a:xfrm>
            <a:off x="9145789" y="4894764"/>
            <a:ext cx="319497" cy="2465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C7DF1164-3DA3-400B-8813-CF4E568293B7}"/>
              </a:ext>
            </a:extLst>
          </p:cNvPr>
          <p:cNvCxnSpPr>
            <a:cxnSpLocks/>
          </p:cNvCxnSpPr>
          <p:nvPr/>
        </p:nvCxnSpPr>
        <p:spPr>
          <a:xfrm flipV="1">
            <a:off x="9092026" y="4701446"/>
            <a:ext cx="386046" cy="1656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89E63585-15EA-4761-A8D6-FECFB53F74FE}"/>
              </a:ext>
            </a:extLst>
          </p:cNvPr>
          <p:cNvCxnSpPr>
            <a:cxnSpLocks/>
            <a:stCxn id="371" idx="3"/>
          </p:cNvCxnSpPr>
          <p:nvPr/>
        </p:nvCxnSpPr>
        <p:spPr>
          <a:xfrm>
            <a:off x="9146624" y="5941404"/>
            <a:ext cx="316163" cy="1364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47283A68-9666-47BF-B6B2-C13C45EA6B2B}"/>
              </a:ext>
            </a:extLst>
          </p:cNvPr>
          <p:cNvCxnSpPr>
            <a:cxnSpLocks/>
            <a:stCxn id="371" idx="3"/>
            <a:endCxn id="369" idx="1"/>
          </p:cNvCxnSpPr>
          <p:nvPr/>
        </p:nvCxnSpPr>
        <p:spPr>
          <a:xfrm flipV="1">
            <a:off x="9146624" y="5739601"/>
            <a:ext cx="204064" cy="2018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Connettore diritto 448">
            <a:extLst>
              <a:ext uri="{FF2B5EF4-FFF2-40B4-BE49-F238E27FC236}">
                <a16:creationId xmlns:a16="http://schemas.microsoft.com/office/drawing/2014/main" id="{496D2763-B832-4154-9F57-499CD86C3384}"/>
              </a:ext>
            </a:extLst>
          </p:cNvPr>
          <p:cNvCxnSpPr>
            <a:cxnSpLocks/>
          </p:cNvCxnSpPr>
          <p:nvPr/>
        </p:nvCxnSpPr>
        <p:spPr>
          <a:xfrm flipH="1" flipV="1">
            <a:off x="6833004" y="5338316"/>
            <a:ext cx="231262" cy="1301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2E5F4F80-9825-474D-B719-45007E4FF756}"/>
              </a:ext>
            </a:extLst>
          </p:cNvPr>
          <p:cNvCxnSpPr>
            <a:cxnSpLocks/>
            <a:stCxn id="307" idx="1"/>
            <a:endCxn id="309" idx="3"/>
          </p:cNvCxnSpPr>
          <p:nvPr/>
        </p:nvCxnSpPr>
        <p:spPr>
          <a:xfrm flipH="1" flipV="1">
            <a:off x="6867197" y="5854153"/>
            <a:ext cx="213702" cy="870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9FC24090-8F44-4ED4-B3DE-5D078687B854}"/>
              </a:ext>
            </a:extLst>
          </p:cNvPr>
          <p:cNvCxnSpPr>
            <a:cxnSpLocks/>
            <a:stCxn id="303" idx="1"/>
            <a:endCxn id="305" idx="3"/>
          </p:cNvCxnSpPr>
          <p:nvPr/>
        </p:nvCxnSpPr>
        <p:spPr>
          <a:xfrm flipH="1">
            <a:off x="6862014" y="6247421"/>
            <a:ext cx="232497" cy="26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773F08AD-655D-4321-A211-6019EE78939A}"/>
              </a:ext>
            </a:extLst>
          </p:cNvPr>
          <p:cNvCxnSpPr>
            <a:cxnSpLocks/>
            <a:stCxn id="342" idx="1"/>
            <a:endCxn id="339" idx="6"/>
          </p:cNvCxnSpPr>
          <p:nvPr/>
        </p:nvCxnSpPr>
        <p:spPr>
          <a:xfrm flipH="1">
            <a:off x="1178208" y="5001267"/>
            <a:ext cx="143800" cy="842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A7EC04B0-66CE-4E14-99ED-CFB51FF01D13}"/>
              </a:ext>
            </a:extLst>
          </p:cNvPr>
          <p:cNvCxnSpPr>
            <a:cxnSpLocks/>
          </p:cNvCxnSpPr>
          <p:nvPr/>
        </p:nvCxnSpPr>
        <p:spPr>
          <a:xfrm flipH="1">
            <a:off x="1080096" y="5391752"/>
            <a:ext cx="250641" cy="558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1D0C5D70-1354-4881-A807-D9125E22109C}"/>
              </a:ext>
            </a:extLst>
          </p:cNvPr>
          <p:cNvCxnSpPr>
            <a:stCxn id="334" idx="1"/>
          </p:cNvCxnSpPr>
          <p:nvPr/>
        </p:nvCxnSpPr>
        <p:spPr>
          <a:xfrm flipH="1">
            <a:off x="1015314" y="5795574"/>
            <a:ext cx="306694" cy="714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4DC0DE56-FE6C-460A-A26E-4302A910EBF6}"/>
              </a:ext>
            </a:extLst>
          </p:cNvPr>
          <p:cNvCxnSpPr>
            <a:cxnSpLocks/>
          </p:cNvCxnSpPr>
          <p:nvPr/>
        </p:nvCxnSpPr>
        <p:spPr>
          <a:xfrm flipH="1" flipV="1">
            <a:off x="753549" y="4079785"/>
            <a:ext cx="256097" cy="795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EBD55EF6-1D41-4E44-9FEF-071D5CEC855A}"/>
              </a:ext>
            </a:extLst>
          </p:cNvPr>
          <p:cNvCxnSpPr>
            <a:cxnSpLocks/>
            <a:endCxn id="292" idx="2"/>
          </p:cNvCxnSpPr>
          <p:nvPr/>
        </p:nvCxnSpPr>
        <p:spPr>
          <a:xfrm flipH="1">
            <a:off x="853456" y="3422180"/>
            <a:ext cx="269282" cy="10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0A266951-DA04-46EF-B13B-47194BD93F56}"/>
              </a:ext>
            </a:extLst>
          </p:cNvPr>
          <p:cNvCxnSpPr>
            <a:cxnSpLocks/>
          </p:cNvCxnSpPr>
          <p:nvPr/>
        </p:nvCxnSpPr>
        <p:spPr>
          <a:xfrm flipH="1">
            <a:off x="836095" y="2953427"/>
            <a:ext cx="274503" cy="541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778FD34E-3C05-4A3A-99F1-3D3421088E10}"/>
              </a:ext>
            </a:extLst>
          </p:cNvPr>
          <p:cNvCxnSpPr>
            <a:cxnSpLocks/>
          </p:cNvCxnSpPr>
          <p:nvPr/>
        </p:nvCxnSpPr>
        <p:spPr>
          <a:xfrm>
            <a:off x="5527448" y="5382086"/>
            <a:ext cx="0" cy="9197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FAE3D1BA-A915-4254-A2E2-EAA334D4EA5B}"/>
              </a:ext>
            </a:extLst>
          </p:cNvPr>
          <p:cNvCxnSpPr>
            <a:cxnSpLocks/>
          </p:cNvCxnSpPr>
          <p:nvPr/>
        </p:nvCxnSpPr>
        <p:spPr>
          <a:xfrm flipV="1">
            <a:off x="7067698" y="717726"/>
            <a:ext cx="28999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riangolo isoscele 102">
            <a:extLst>
              <a:ext uri="{FF2B5EF4-FFF2-40B4-BE49-F238E27FC236}">
                <a16:creationId xmlns:a16="http://schemas.microsoft.com/office/drawing/2014/main" id="{93C7F854-1E6C-4E35-BCF2-8E618771DE4F}"/>
              </a:ext>
            </a:extLst>
          </p:cNvPr>
          <p:cNvSpPr/>
          <p:nvPr/>
        </p:nvSpPr>
        <p:spPr>
          <a:xfrm>
            <a:off x="6074130" y="1917622"/>
            <a:ext cx="1080000" cy="432000"/>
          </a:xfrm>
          <a:prstGeom prst="triangle">
            <a:avLst/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0" anchor="b" anchorCtr="1"/>
          <a:lstStyle/>
          <a:p>
            <a:pPr algn="ctr"/>
            <a:endParaRPr lang="it-IT" sz="500">
              <a:solidFill>
                <a:schemeClr val="bg1"/>
              </a:solidFill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3816798-6F5A-448F-A365-9003893EFE89}"/>
              </a:ext>
            </a:extLst>
          </p:cNvPr>
          <p:cNvCxnSpPr>
            <a:cxnSpLocks/>
          </p:cNvCxnSpPr>
          <p:nvPr/>
        </p:nvCxnSpPr>
        <p:spPr>
          <a:xfrm>
            <a:off x="5380900" y="2955451"/>
            <a:ext cx="239348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riangolo isoscele 201">
            <a:extLst>
              <a:ext uri="{FF2B5EF4-FFF2-40B4-BE49-F238E27FC236}">
                <a16:creationId xmlns:a16="http://schemas.microsoft.com/office/drawing/2014/main" id="{48632AEF-19D3-40B4-B815-A676BA04E3BC}"/>
              </a:ext>
            </a:extLst>
          </p:cNvPr>
          <p:cNvSpPr/>
          <p:nvPr/>
        </p:nvSpPr>
        <p:spPr>
          <a:xfrm>
            <a:off x="5968337" y="2573966"/>
            <a:ext cx="1152000" cy="432000"/>
          </a:xfrm>
          <a:prstGeom prst="triangle">
            <a:avLst/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46800" anchor="b" anchorCtr="1">
            <a:noAutofit/>
          </a:bodyPr>
          <a:lstStyle/>
          <a:p>
            <a:pPr lvl="0" algn="ctr"/>
            <a:r>
              <a:rPr lang="it-IT" sz="500" dirty="0"/>
              <a:t>CHIRURGIA </a:t>
            </a:r>
          </a:p>
          <a:p>
            <a:pPr lvl="0" algn="ctr"/>
            <a:r>
              <a:rPr lang="it-IT" sz="500" dirty="0"/>
              <a:t>DELLA MAMMELLA </a:t>
            </a:r>
          </a:p>
          <a:p>
            <a:pPr lvl="0" algn="ctr"/>
            <a:r>
              <a:rPr lang="it-IT" sz="500" dirty="0"/>
              <a:t>SANGUINETTI Alessandro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46839A47-9474-4BE8-8B5F-9E9C2324227C}"/>
              </a:ext>
            </a:extLst>
          </p:cNvPr>
          <p:cNvCxnSpPr>
            <a:cxnSpLocks/>
          </p:cNvCxnSpPr>
          <p:nvPr/>
        </p:nvCxnSpPr>
        <p:spPr>
          <a:xfrm>
            <a:off x="5245645" y="2361056"/>
            <a:ext cx="49407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FA153E1C-1E6A-42F0-A995-71C56B7E26D6}"/>
              </a:ext>
            </a:extLst>
          </p:cNvPr>
          <p:cNvCxnSpPr>
            <a:cxnSpLocks/>
          </p:cNvCxnSpPr>
          <p:nvPr/>
        </p:nvCxnSpPr>
        <p:spPr>
          <a:xfrm>
            <a:off x="5342589" y="1518488"/>
            <a:ext cx="251876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9BDAEE85-E069-4206-B87E-83C0F508DD35}"/>
              </a:ext>
            </a:extLst>
          </p:cNvPr>
          <p:cNvCxnSpPr>
            <a:cxnSpLocks/>
          </p:cNvCxnSpPr>
          <p:nvPr/>
        </p:nvCxnSpPr>
        <p:spPr>
          <a:xfrm>
            <a:off x="7716015" y="2645254"/>
            <a:ext cx="1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B6DC1AC4-0DA3-455C-B2D1-0B2535063B64}"/>
              </a:ext>
            </a:extLst>
          </p:cNvPr>
          <p:cNvCxnSpPr>
            <a:cxnSpLocks/>
          </p:cNvCxnSpPr>
          <p:nvPr/>
        </p:nvCxnSpPr>
        <p:spPr>
          <a:xfrm>
            <a:off x="5292112" y="3679796"/>
            <a:ext cx="21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284F21F5-A457-4523-A5E3-2D6ADD9FF5EE}"/>
              </a:ext>
            </a:extLst>
          </p:cNvPr>
          <p:cNvCxnSpPr>
            <a:cxnSpLocks/>
          </p:cNvCxnSpPr>
          <p:nvPr/>
        </p:nvCxnSpPr>
        <p:spPr>
          <a:xfrm flipH="1" flipV="1">
            <a:off x="2618008" y="5768523"/>
            <a:ext cx="14678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5959C97-B74C-4378-A43A-17AE10959978}"/>
              </a:ext>
            </a:extLst>
          </p:cNvPr>
          <p:cNvCxnSpPr>
            <a:cxnSpLocks/>
          </p:cNvCxnSpPr>
          <p:nvPr/>
        </p:nvCxnSpPr>
        <p:spPr>
          <a:xfrm flipH="1">
            <a:off x="3135224" y="966049"/>
            <a:ext cx="0" cy="18163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9EB63247-A537-4DD3-863A-7EC9CA4808A2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4655428" y="751284"/>
            <a:ext cx="0" cy="54812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99B13A48-7EE5-45B2-BFF5-5DEF9E6768B1}"/>
              </a:ext>
            </a:extLst>
          </p:cNvPr>
          <p:cNvCxnSpPr>
            <a:cxnSpLocks/>
          </p:cNvCxnSpPr>
          <p:nvPr/>
        </p:nvCxnSpPr>
        <p:spPr>
          <a:xfrm flipH="1" flipV="1">
            <a:off x="2098831" y="4177437"/>
            <a:ext cx="20309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34E93785-95DC-4F0F-9268-8307D5EA2518}"/>
              </a:ext>
            </a:extLst>
          </p:cNvPr>
          <p:cNvCxnSpPr>
            <a:cxnSpLocks/>
            <a:endCxn id="286" idx="0"/>
          </p:cNvCxnSpPr>
          <p:nvPr/>
        </p:nvCxnSpPr>
        <p:spPr>
          <a:xfrm flipV="1">
            <a:off x="5320528" y="4798804"/>
            <a:ext cx="18087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672C4434-9443-4C4F-8E2B-B47770CE6F39}"/>
              </a:ext>
            </a:extLst>
          </p:cNvPr>
          <p:cNvCxnSpPr>
            <a:cxnSpLocks/>
          </p:cNvCxnSpPr>
          <p:nvPr/>
        </p:nvCxnSpPr>
        <p:spPr>
          <a:xfrm flipV="1">
            <a:off x="7710750" y="4137506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91E4036B-D04A-4C7A-8901-9CA78E610133}"/>
              </a:ext>
            </a:extLst>
          </p:cNvPr>
          <p:cNvCxnSpPr>
            <a:cxnSpLocks/>
          </p:cNvCxnSpPr>
          <p:nvPr/>
        </p:nvCxnSpPr>
        <p:spPr>
          <a:xfrm flipV="1">
            <a:off x="7710750" y="4553747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71E55EE8-26D3-431E-A606-122C7F8CC43A}"/>
              </a:ext>
            </a:extLst>
          </p:cNvPr>
          <p:cNvCxnSpPr>
            <a:cxnSpLocks/>
          </p:cNvCxnSpPr>
          <p:nvPr/>
        </p:nvCxnSpPr>
        <p:spPr>
          <a:xfrm flipV="1">
            <a:off x="7725958" y="3294826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nettore diritto 388">
            <a:extLst>
              <a:ext uri="{FF2B5EF4-FFF2-40B4-BE49-F238E27FC236}">
                <a16:creationId xmlns:a16="http://schemas.microsoft.com/office/drawing/2014/main" id="{A12551B9-4517-4E12-A4B7-B0F9AEABE888}"/>
              </a:ext>
            </a:extLst>
          </p:cNvPr>
          <p:cNvCxnSpPr>
            <a:cxnSpLocks/>
          </p:cNvCxnSpPr>
          <p:nvPr/>
        </p:nvCxnSpPr>
        <p:spPr>
          <a:xfrm flipV="1">
            <a:off x="7721426" y="3706636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01A39185-EF48-4221-A131-19F7B04FBD19}"/>
              </a:ext>
            </a:extLst>
          </p:cNvPr>
          <p:cNvCxnSpPr>
            <a:cxnSpLocks/>
          </p:cNvCxnSpPr>
          <p:nvPr/>
        </p:nvCxnSpPr>
        <p:spPr>
          <a:xfrm flipV="1">
            <a:off x="7733215" y="2952094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Connettore diritto 325">
            <a:extLst>
              <a:ext uri="{FF2B5EF4-FFF2-40B4-BE49-F238E27FC236}">
                <a16:creationId xmlns:a16="http://schemas.microsoft.com/office/drawing/2014/main" id="{B78E446C-5148-49E3-9822-C31903EBDDB1}"/>
              </a:ext>
            </a:extLst>
          </p:cNvPr>
          <p:cNvCxnSpPr>
            <a:cxnSpLocks/>
          </p:cNvCxnSpPr>
          <p:nvPr/>
        </p:nvCxnSpPr>
        <p:spPr>
          <a:xfrm flipV="1">
            <a:off x="7893390" y="5253603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nettore diritto 382">
            <a:extLst>
              <a:ext uri="{FF2B5EF4-FFF2-40B4-BE49-F238E27FC236}">
                <a16:creationId xmlns:a16="http://schemas.microsoft.com/office/drawing/2014/main" id="{1BC57E19-E953-4961-A8B6-3CAF39123A95}"/>
              </a:ext>
            </a:extLst>
          </p:cNvPr>
          <p:cNvCxnSpPr>
            <a:cxnSpLocks/>
          </p:cNvCxnSpPr>
          <p:nvPr/>
        </p:nvCxnSpPr>
        <p:spPr>
          <a:xfrm flipV="1">
            <a:off x="7893390" y="5953973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9A70153C-EC90-4AD6-8785-E54F16F5B5B5}"/>
              </a:ext>
            </a:extLst>
          </p:cNvPr>
          <p:cNvCxnSpPr>
            <a:cxnSpLocks/>
          </p:cNvCxnSpPr>
          <p:nvPr/>
        </p:nvCxnSpPr>
        <p:spPr>
          <a:xfrm flipV="1">
            <a:off x="7876711" y="5590729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C3D4D373-DF0F-4B39-908E-7A74451EC4B6}"/>
              </a:ext>
            </a:extLst>
          </p:cNvPr>
          <p:cNvCxnSpPr>
            <a:cxnSpLocks/>
          </p:cNvCxnSpPr>
          <p:nvPr/>
        </p:nvCxnSpPr>
        <p:spPr>
          <a:xfrm flipV="1">
            <a:off x="7893390" y="4822915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E4215117-766F-4C2E-8CB3-6451B6430A17}"/>
              </a:ext>
            </a:extLst>
          </p:cNvPr>
          <p:cNvCxnSpPr>
            <a:cxnSpLocks/>
          </p:cNvCxnSpPr>
          <p:nvPr/>
        </p:nvCxnSpPr>
        <p:spPr>
          <a:xfrm>
            <a:off x="3328699" y="435211"/>
            <a:ext cx="0" cy="2471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77A4AA40-860F-430E-AC97-42AD9E5596D1}"/>
              </a:ext>
            </a:extLst>
          </p:cNvPr>
          <p:cNvCxnSpPr>
            <a:cxnSpLocks/>
          </p:cNvCxnSpPr>
          <p:nvPr/>
        </p:nvCxnSpPr>
        <p:spPr>
          <a:xfrm>
            <a:off x="4677904" y="204995"/>
            <a:ext cx="0" cy="2471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e 141">
            <a:extLst>
              <a:ext uri="{FF2B5EF4-FFF2-40B4-BE49-F238E27FC236}">
                <a16:creationId xmlns:a16="http://schemas.microsoft.com/office/drawing/2014/main" id="{6261BE17-D063-4098-BBAF-ADFA4CE0FC44}"/>
              </a:ext>
            </a:extLst>
          </p:cNvPr>
          <p:cNvSpPr/>
          <p:nvPr/>
        </p:nvSpPr>
        <p:spPr>
          <a:xfrm flipV="1">
            <a:off x="11353934" y="4693346"/>
            <a:ext cx="792000" cy="324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it-IT" dirty="0"/>
          </a:p>
        </p:txBody>
      </p:sp>
      <p:cxnSp>
        <p:nvCxnSpPr>
          <p:cNvPr id="8" name="Connettore diritto 7"/>
          <p:cNvCxnSpPr>
            <a:cxnSpLocks/>
          </p:cNvCxnSpPr>
          <p:nvPr/>
        </p:nvCxnSpPr>
        <p:spPr>
          <a:xfrm>
            <a:off x="6438287" y="435210"/>
            <a:ext cx="0" cy="2471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2236900" y="592383"/>
            <a:ext cx="162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800" dirty="0">
                <a:solidFill>
                  <a:schemeClr val="tx2"/>
                </a:solidFill>
              </a:rPr>
              <a:t>DIRETTORE AMMINISTRATIVO</a:t>
            </a:r>
          </a:p>
          <a:p>
            <a:pPr algn="just"/>
            <a:r>
              <a:rPr lang="it-IT" sz="800" dirty="0" smtClean="0">
                <a:solidFill>
                  <a:schemeClr val="tx2"/>
                </a:solidFill>
              </a:rPr>
              <a:t>            SARNARI </a:t>
            </a:r>
            <a:r>
              <a:rPr lang="it-IT" sz="800" dirty="0" smtClean="0">
                <a:solidFill>
                  <a:schemeClr val="tx2"/>
                </a:solidFill>
              </a:rPr>
              <a:t>Doriana</a:t>
            </a:r>
            <a:endParaRPr lang="it-IT" sz="800" dirty="0">
              <a:solidFill>
                <a:schemeClr val="tx2"/>
              </a:solidFill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3131540" y="-23687"/>
            <a:ext cx="5799310" cy="363924"/>
            <a:chOff x="914848" y="-1768566"/>
            <a:chExt cx="8141170" cy="646739"/>
          </a:xfrm>
          <a:scene3d>
            <a:camera prst="orthographicFront"/>
            <a:lightRig rig="threePt" dir="t"/>
          </a:scene3d>
        </p:grpSpPr>
        <p:sp>
          <p:nvSpPr>
            <p:cNvPr id="17" name="Rettangolo 16"/>
            <p:cNvSpPr/>
            <p:nvPr/>
          </p:nvSpPr>
          <p:spPr>
            <a:xfrm>
              <a:off x="1195791" y="-1768566"/>
              <a:ext cx="7860227" cy="640921"/>
            </a:xfrm>
            <a:prstGeom prst="rect">
              <a:avLst/>
            </a:prstGeom>
            <a:solidFill>
              <a:schemeClr val="tx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asellaDiTesto 18"/>
            <p:cNvSpPr txBox="1"/>
            <p:nvPr/>
          </p:nvSpPr>
          <p:spPr>
            <a:xfrm>
              <a:off x="914848" y="-1762748"/>
              <a:ext cx="7860227" cy="64092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/>
                <a:t>DIRETTORE GENERALE CASCIARI Andrea</a:t>
              </a:r>
            </a:p>
          </p:txBody>
        </p:sp>
      </p:grpSp>
      <p:sp>
        <p:nvSpPr>
          <p:cNvPr id="14" name="Rettangolo 13"/>
          <p:cNvSpPr/>
          <p:nvPr/>
        </p:nvSpPr>
        <p:spPr>
          <a:xfrm>
            <a:off x="5476063" y="588096"/>
            <a:ext cx="1620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800" dirty="0">
                <a:solidFill>
                  <a:schemeClr val="tx2"/>
                </a:solidFill>
              </a:rPr>
              <a:t>DIRETTORE SANITARIO</a:t>
            </a:r>
          </a:p>
          <a:p>
            <a:pPr algn="ctr"/>
            <a:r>
              <a:rPr lang="it-IT" sz="800" dirty="0">
                <a:solidFill>
                  <a:schemeClr val="tx2"/>
                </a:solidFill>
              </a:rPr>
              <a:t> MANZI Pietro</a:t>
            </a:r>
          </a:p>
        </p:txBody>
      </p:sp>
      <p:grpSp>
        <p:nvGrpSpPr>
          <p:cNvPr id="22" name="Gruppo 21"/>
          <p:cNvGrpSpPr/>
          <p:nvPr/>
        </p:nvGrpSpPr>
        <p:grpSpPr>
          <a:xfrm>
            <a:off x="4007149" y="1226546"/>
            <a:ext cx="1368000" cy="540000"/>
            <a:chOff x="4574982" y="3606"/>
            <a:chExt cx="2184892" cy="403041"/>
          </a:xfrm>
          <a:scene3d>
            <a:camera prst="orthographicFront"/>
            <a:lightRig rig="threePt" dir="t"/>
          </a:scene3d>
        </p:grpSpPr>
        <p:sp>
          <p:nvSpPr>
            <p:cNvPr id="23" name="Rettangolo 22"/>
            <p:cNvSpPr/>
            <p:nvPr/>
          </p:nvSpPr>
          <p:spPr>
            <a:xfrm>
              <a:off x="4574982" y="3606"/>
              <a:ext cx="2184891" cy="403041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sellaDiTesto 23"/>
            <p:cNvSpPr txBox="1"/>
            <p:nvPr/>
          </p:nvSpPr>
          <p:spPr>
            <a:xfrm>
              <a:off x="4574983" y="3606"/>
              <a:ext cx="2184891" cy="4030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600" kern="1200" dirty="0"/>
                <a:t>DIPARTIMENTO EMERGENZA ED ACCETTAZIONE</a:t>
              </a:r>
            </a:p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600" kern="1200" dirty="0"/>
                <a:t>PARISI Giorgio</a:t>
              </a:r>
            </a:p>
          </p:txBody>
        </p:sp>
      </p:grpSp>
      <p:grpSp>
        <p:nvGrpSpPr>
          <p:cNvPr id="30" name="Gruppo 29"/>
          <p:cNvGrpSpPr/>
          <p:nvPr/>
        </p:nvGrpSpPr>
        <p:grpSpPr>
          <a:xfrm>
            <a:off x="2515122" y="1481918"/>
            <a:ext cx="1188000" cy="360000"/>
            <a:chOff x="1524868" y="1211112"/>
            <a:chExt cx="2320168" cy="988086"/>
          </a:xfrm>
          <a:scene3d>
            <a:camera prst="orthographicFront"/>
            <a:lightRig rig="threePt" dir="t"/>
          </a:scene3d>
        </p:grpSpPr>
        <p:sp>
          <p:nvSpPr>
            <p:cNvPr id="31" name="Rettangolo 30"/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CasellaDiTesto 31"/>
            <p:cNvSpPr txBox="1"/>
            <p:nvPr/>
          </p:nvSpPr>
          <p:spPr>
            <a:xfrm>
              <a:off x="1524868" y="1211112"/>
              <a:ext cx="2320168" cy="9880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S.C. RISORSE UMANE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BRUSCOLOTTI </a:t>
              </a:r>
              <a:r>
                <a:rPr lang="it-IT" sz="500" kern="1200" dirty="0" err="1"/>
                <a:t>M.Rita</a:t>
              </a:r>
              <a:endParaRPr lang="it-IT" sz="500" kern="1200" dirty="0"/>
            </a:p>
          </p:txBody>
        </p: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8FBC3696-DCD0-4412-A533-AC851535EA00}"/>
              </a:ext>
            </a:extLst>
          </p:cNvPr>
          <p:cNvGrpSpPr/>
          <p:nvPr/>
        </p:nvGrpSpPr>
        <p:grpSpPr>
          <a:xfrm>
            <a:off x="3986985" y="1976423"/>
            <a:ext cx="1368000" cy="540000"/>
            <a:chOff x="4521906" y="520207"/>
            <a:chExt cx="2193896" cy="475737"/>
          </a:xfrm>
          <a:scene3d>
            <a:camera prst="orthographicFront"/>
            <a:lightRig rig="threePt" dir="t"/>
          </a:scene3d>
        </p:grpSpPr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0BC77D64-053F-4A8C-950F-F1BEED371A2A}"/>
                </a:ext>
              </a:extLst>
            </p:cNvPr>
            <p:cNvSpPr/>
            <p:nvPr/>
          </p:nvSpPr>
          <p:spPr>
            <a:xfrm>
              <a:off x="4574982" y="520207"/>
              <a:ext cx="2140820" cy="47573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3E70EEC-3B91-414C-BCF6-86E304DFD812}"/>
                </a:ext>
              </a:extLst>
            </p:cNvPr>
            <p:cNvSpPr txBox="1"/>
            <p:nvPr/>
          </p:nvSpPr>
          <p:spPr>
            <a:xfrm>
              <a:off x="4521906" y="520207"/>
              <a:ext cx="2082961" cy="47573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   DIPARTIMENTO DI MEDICINA GENERALE E SPECIALISTICA 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VAUDO Gaetano</a:t>
              </a:r>
            </a:p>
          </p:txBody>
        </p: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806D1B7C-6AD2-48F5-AD1E-5E2788C3E8EA}"/>
              </a:ext>
            </a:extLst>
          </p:cNvPr>
          <p:cNvGrpSpPr/>
          <p:nvPr/>
        </p:nvGrpSpPr>
        <p:grpSpPr>
          <a:xfrm>
            <a:off x="4008331" y="2678600"/>
            <a:ext cx="1368000" cy="540000"/>
            <a:chOff x="4574981" y="1109503"/>
            <a:chExt cx="2210815" cy="478363"/>
          </a:xfrm>
          <a:scene3d>
            <a:camera prst="orthographicFront"/>
            <a:lightRig rig="threePt" dir="t"/>
          </a:scene3d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852479AC-310D-4A3F-9211-0A4C22C807CE}"/>
                </a:ext>
              </a:extLst>
            </p:cNvPr>
            <p:cNvSpPr/>
            <p:nvPr/>
          </p:nvSpPr>
          <p:spPr>
            <a:xfrm>
              <a:off x="4574981" y="1109503"/>
              <a:ext cx="2210815" cy="47836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772925A7-43A4-40B2-9F48-9472C6215E20}"/>
                </a:ext>
              </a:extLst>
            </p:cNvPr>
            <p:cNvSpPr txBox="1"/>
            <p:nvPr/>
          </p:nvSpPr>
          <p:spPr>
            <a:xfrm>
              <a:off x="4657849" y="1232535"/>
              <a:ext cx="2062550" cy="28103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DIPARTIMENTO DI CHIRURGIA GENERALE,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SPECIALISTICA ED ONCOLOGICA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COSTANTINI Elisabetta f.f.</a:t>
              </a:r>
            </a:p>
          </p:txBody>
        </p:sp>
      </p:grp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AC1548A0-A3DE-42B3-BC99-87A223014039}"/>
              </a:ext>
            </a:extLst>
          </p:cNvPr>
          <p:cNvGrpSpPr/>
          <p:nvPr/>
        </p:nvGrpSpPr>
        <p:grpSpPr>
          <a:xfrm>
            <a:off x="3989264" y="3397875"/>
            <a:ext cx="1368000" cy="540000"/>
            <a:chOff x="4574982" y="1701424"/>
            <a:chExt cx="2164569" cy="481015"/>
          </a:xfrm>
          <a:scene3d>
            <a:camera prst="orthographicFront"/>
            <a:lightRig rig="threePt" dir="t"/>
          </a:scene3d>
        </p:grpSpPr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1A6F9836-1FCF-419B-9F75-C14B6F2EC729}"/>
                </a:ext>
              </a:extLst>
            </p:cNvPr>
            <p:cNvSpPr/>
            <p:nvPr/>
          </p:nvSpPr>
          <p:spPr>
            <a:xfrm>
              <a:off x="4574982" y="1701424"/>
              <a:ext cx="2164569" cy="48101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CasellaDiTesto 40">
              <a:extLst>
                <a:ext uri="{FF2B5EF4-FFF2-40B4-BE49-F238E27FC236}">
                  <a16:creationId xmlns:a16="http://schemas.microsoft.com/office/drawing/2014/main" id="{1622169A-8C8A-43AF-AC49-CA25CB787CC3}"/>
                </a:ext>
              </a:extLst>
            </p:cNvPr>
            <p:cNvSpPr txBox="1"/>
            <p:nvPr/>
          </p:nvSpPr>
          <p:spPr>
            <a:xfrm>
              <a:off x="4574982" y="1701424"/>
              <a:ext cx="2164569" cy="4810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DIPARTIMENTO MATERNO INFANTILE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CELI Federica f.f.</a:t>
              </a:r>
            </a:p>
          </p:txBody>
        </p:sp>
      </p:grp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F99C3401-8F72-46B6-9350-66F7CFC46C14}"/>
              </a:ext>
            </a:extLst>
          </p:cNvPr>
          <p:cNvGrpSpPr/>
          <p:nvPr/>
        </p:nvGrpSpPr>
        <p:grpSpPr>
          <a:xfrm>
            <a:off x="3986715" y="4081226"/>
            <a:ext cx="1368000" cy="540000"/>
            <a:chOff x="4574982" y="2295999"/>
            <a:chExt cx="2180689" cy="484599"/>
          </a:xfrm>
          <a:scene3d>
            <a:camera prst="orthographicFront"/>
            <a:lightRig rig="threePt" dir="t"/>
          </a:scene3d>
        </p:grpSpPr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F723F39B-E5B9-45F1-AD7A-9D47141C9B91}"/>
                </a:ext>
              </a:extLst>
            </p:cNvPr>
            <p:cNvSpPr/>
            <p:nvPr/>
          </p:nvSpPr>
          <p:spPr>
            <a:xfrm>
              <a:off x="4574982" y="2295999"/>
              <a:ext cx="2180689" cy="4845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asellaDiTesto 44">
              <a:extLst>
                <a:ext uri="{FF2B5EF4-FFF2-40B4-BE49-F238E27FC236}">
                  <a16:creationId xmlns:a16="http://schemas.microsoft.com/office/drawing/2014/main" id="{403AC2AD-D55B-4A2F-B881-FEA1A8A6E206}"/>
                </a:ext>
              </a:extLst>
            </p:cNvPr>
            <p:cNvSpPr txBox="1"/>
            <p:nvPr/>
          </p:nvSpPr>
          <p:spPr>
            <a:xfrm>
              <a:off x="4574982" y="2295999"/>
              <a:ext cx="2180689" cy="4845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DIPARTIMENTO ONCOLOGICO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BRACARDA Sergio </a:t>
              </a:r>
            </a:p>
          </p:txBody>
        </p:sp>
      </p:grp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BE8A00A6-289A-4EFA-A09C-6A40BC9867F6}"/>
              </a:ext>
            </a:extLst>
          </p:cNvPr>
          <p:cNvGrpSpPr/>
          <p:nvPr/>
        </p:nvGrpSpPr>
        <p:grpSpPr>
          <a:xfrm>
            <a:off x="3989264" y="4760972"/>
            <a:ext cx="1368000" cy="540000"/>
            <a:chOff x="4574982" y="2894156"/>
            <a:chExt cx="2197063" cy="488234"/>
          </a:xfrm>
          <a:scene3d>
            <a:camera prst="orthographicFront"/>
            <a:lightRig rig="threePt" dir="t"/>
          </a:scene3d>
        </p:grpSpPr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2CCA7904-3D57-415E-841B-C91ADD0D9381}"/>
                </a:ext>
              </a:extLst>
            </p:cNvPr>
            <p:cNvSpPr/>
            <p:nvPr/>
          </p:nvSpPr>
          <p:spPr>
            <a:xfrm>
              <a:off x="4574982" y="2894157"/>
              <a:ext cx="2197063" cy="48823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id="{12E9BFB3-2023-4810-9727-824E77525243}"/>
                </a:ext>
              </a:extLst>
            </p:cNvPr>
            <p:cNvSpPr txBox="1"/>
            <p:nvPr/>
          </p:nvSpPr>
          <p:spPr>
            <a:xfrm>
              <a:off x="4574982" y="2894156"/>
              <a:ext cx="2197063" cy="4882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DIPARTIMENTO CARDIO-TORACO-VASCOLARE 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FERILLI Fabrizio Armando f.f.</a:t>
              </a:r>
            </a:p>
          </p:txBody>
        </p:sp>
      </p:grp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E72B4302-EAE8-4D96-B2AD-9D2D50530DA7}"/>
              </a:ext>
            </a:extLst>
          </p:cNvPr>
          <p:cNvGrpSpPr/>
          <p:nvPr/>
        </p:nvGrpSpPr>
        <p:grpSpPr>
          <a:xfrm>
            <a:off x="3974512" y="5494351"/>
            <a:ext cx="1368000" cy="540000"/>
            <a:chOff x="4574982" y="3495947"/>
            <a:chExt cx="2213675" cy="491928"/>
          </a:xfrm>
          <a:scene3d>
            <a:camera prst="orthographicFront"/>
            <a:lightRig rig="threePt" dir="t"/>
          </a:scene3d>
        </p:grpSpPr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92E1EF08-E3A9-4F74-999C-2E9D640F7C77}"/>
                </a:ext>
              </a:extLst>
            </p:cNvPr>
            <p:cNvSpPr/>
            <p:nvPr/>
          </p:nvSpPr>
          <p:spPr>
            <a:xfrm>
              <a:off x="4574982" y="3495949"/>
              <a:ext cx="2213675" cy="49192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id="{830B4309-8304-43A6-917E-F8E8157CF650}"/>
                </a:ext>
              </a:extLst>
            </p:cNvPr>
            <p:cNvSpPr txBox="1"/>
            <p:nvPr/>
          </p:nvSpPr>
          <p:spPr>
            <a:xfrm>
              <a:off x="4574982" y="3495947"/>
              <a:ext cx="2213675" cy="49192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DIPARTIMENTO NEUROSCIENZE 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ED ORGANI SENSORIALI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CONTI Carlo</a:t>
              </a:r>
            </a:p>
          </p:txBody>
        </p: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BB4DEFE4-CB2C-4CA1-AFFC-B9180D39D606}"/>
              </a:ext>
            </a:extLst>
          </p:cNvPr>
          <p:cNvGrpSpPr/>
          <p:nvPr/>
        </p:nvGrpSpPr>
        <p:grpSpPr>
          <a:xfrm>
            <a:off x="3971428" y="6232506"/>
            <a:ext cx="1368000" cy="540000"/>
            <a:chOff x="4591609" y="4105041"/>
            <a:chExt cx="2234787" cy="496620"/>
          </a:xfrm>
          <a:scene3d>
            <a:camera prst="orthographicFront"/>
            <a:lightRig rig="threePt" dir="t"/>
          </a:scene3d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3B299BE5-49A4-4D3A-99EE-8E87EC79D604}"/>
                </a:ext>
              </a:extLst>
            </p:cNvPr>
            <p:cNvSpPr/>
            <p:nvPr/>
          </p:nvSpPr>
          <p:spPr>
            <a:xfrm>
              <a:off x="4591609" y="4105041"/>
              <a:ext cx="2234787" cy="49661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CasellaDiTesto 56">
              <a:extLst>
                <a:ext uri="{FF2B5EF4-FFF2-40B4-BE49-F238E27FC236}">
                  <a16:creationId xmlns:a16="http://schemas.microsoft.com/office/drawing/2014/main" id="{75F26BD7-414C-45CB-A66B-5214506AACC7}"/>
                </a:ext>
              </a:extLst>
            </p:cNvPr>
            <p:cNvSpPr txBox="1"/>
            <p:nvPr/>
          </p:nvSpPr>
          <p:spPr>
            <a:xfrm>
              <a:off x="4591609" y="4105043"/>
              <a:ext cx="2234787" cy="4966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DIPARTIMENTO DI DIAGNOSTICA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600" kern="1200" dirty="0"/>
                <a:t>LORETI Fabio</a:t>
              </a:r>
            </a:p>
          </p:txBody>
        </p:sp>
      </p:grp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F060F79D-C56E-4123-A848-D5096DDFF151}"/>
              </a:ext>
            </a:extLst>
          </p:cNvPr>
          <p:cNvGrpSpPr/>
          <p:nvPr/>
        </p:nvGrpSpPr>
        <p:grpSpPr>
          <a:xfrm>
            <a:off x="2502459" y="2329221"/>
            <a:ext cx="1188000" cy="360000"/>
            <a:chOff x="1506729" y="1197213"/>
            <a:chExt cx="2338307" cy="903176"/>
          </a:xfrm>
          <a:scene3d>
            <a:camera prst="orthographicFront"/>
            <a:lightRig rig="threePt" dir="t"/>
          </a:scene3d>
        </p:grpSpPr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3A52E7F7-9981-457E-8406-E5D8A4850CD0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CasellaDiTesto 60">
              <a:extLst>
                <a:ext uri="{FF2B5EF4-FFF2-40B4-BE49-F238E27FC236}">
                  <a16:creationId xmlns:a16="http://schemas.microsoft.com/office/drawing/2014/main" id="{DEB24718-B0A4-4569-B6DC-1AB6D9BD87CD}"/>
                </a:ext>
              </a:extLst>
            </p:cNvPr>
            <p:cNvSpPr txBox="1"/>
            <p:nvPr/>
          </p:nvSpPr>
          <p:spPr>
            <a:xfrm>
              <a:off x="1506729" y="1197213"/>
              <a:ext cx="2320168" cy="8892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S.C. </a:t>
              </a:r>
              <a:r>
                <a:rPr lang="it-IT" sz="500" dirty="0"/>
                <a:t>ECONOMICO FINANZIARIO</a:t>
              </a:r>
              <a:endParaRPr lang="it-IT" sz="500" kern="1200" dirty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dirty="0"/>
                <a:t>SODANO Simone f.f.</a:t>
              </a:r>
              <a:endParaRPr lang="it-IT" sz="500" kern="1200" dirty="0"/>
            </a:p>
          </p:txBody>
        </p: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7DD100BA-AECE-4281-BB59-70ED565BA87A}"/>
              </a:ext>
            </a:extLst>
          </p:cNvPr>
          <p:cNvGrpSpPr/>
          <p:nvPr/>
        </p:nvGrpSpPr>
        <p:grpSpPr>
          <a:xfrm>
            <a:off x="2534368" y="1056317"/>
            <a:ext cx="1188000" cy="360000"/>
            <a:chOff x="1524868" y="1211112"/>
            <a:chExt cx="2353402" cy="943113"/>
          </a:xfrm>
          <a:scene3d>
            <a:camera prst="orthographicFront"/>
            <a:lightRig rig="threePt" dir="t"/>
          </a:scene3d>
        </p:grpSpPr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76B02D0F-C709-4144-9CB8-187BA12AEF43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CasellaDiTesto 63">
              <a:extLst>
                <a:ext uri="{FF2B5EF4-FFF2-40B4-BE49-F238E27FC236}">
                  <a16:creationId xmlns:a16="http://schemas.microsoft.com/office/drawing/2014/main" id="{C09C1EDA-3897-41FC-9AE5-8468F59055FF}"/>
                </a:ext>
              </a:extLst>
            </p:cNvPr>
            <p:cNvSpPr txBox="1"/>
            <p:nvPr/>
          </p:nvSpPr>
          <p:spPr>
            <a:xfrm>
              <a:off x="1558103" y="1264948"/>
              <a:ext cx="2320167" cy="8892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S.C. AFFARI GENERALI E LEGALI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dirty="0"/>
                <a:t>RANCHETTI Raffaella</a:t>
              </a:r>
              <a:endParaRPr lang="it-IT" sz="500" kern="1200" dirty="0"/>
            </a:p>
          </p:txBody>
        </p:sp>
      </p:grp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578A3D2F-49DD-4256-9972-E72B10085B9B}"/>
              </a:ext>
            </a:extLst>
          </p:cNvPr>
          <p:cNvGrpSpPr/>
          <p:nvPr/>
        </p:nvGrpSpPr>
        <p:grpSpPr>
          <a:xfrm>
            <a:off x="2502459" y="1891814"/>
            <a:ext cx="1188000" cy="360000"/>
            <a:chOff x="1506729" y="1197213"/>
            <a:chExt cx="2338307" cy="903176"/>
          </a:xfrm>
          <a:scene3d>
            <a:camera prst="orthographicFront"/>
            <a:lightRig rig="threePt" dir="t"/>
          </a:scene3d>
        </p:grpSpPr>
        <p:sp>
          <p:nvSpPr>
            <p:cNvPr id="86" name="Rettangolo 85">
              <a:extLst>
                <a:ext uri="{FF2B5EF4-FFF2-40B4-BE49-F238E27FC236}">
                  <a16:creationId xmlns:a16="http://schemas.microsoft.com/office/drawing/2014/main" id="{4EB2D343-FA98-4FA5-A345-97F9B0C3404D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id="{D3598C91-F070-4E42-8AF9-050843F7AC6C}"/>
                </a:ext>
              </a:extLst>
            </p:cNvPr>
            <p:cNvSpPr txBox="1"/>
            <p:nvPr/>
          </p:nvSpPr>
          <p:spPr>
            <a:xfrm>
              <a:off x="1506729" y="1197213"/>
              <a:ext cx="2320169" cy="8892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S.C. </a:t>
              </a:r>
              <a:r>
                <a:rPr lang="it-IT" sz="500" dirty="0"/>
                <a:t>PROVVEDITORATO ECONOMATO </a:t>
              </a:r>
              <a:endParaRPr lang="it-IT" sz="500" kern="1200" dirty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ANGIONE Cinzia</a:t>
              </a:r>
            </a:p>
          </p:txBody>
        </p:sp>
      </p:grp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67C0DE42-510C-4B28-AA43-A02768F16A5F}"/>
              </a:ext>
            </a:extLst>
          </p:cNvPr>
          <p:cNvGrpSpPr/>
          <p:nvPr/>
        </p:nvGrpSpPr>
        <p:grpSpPr>
          <a:xfrm>
            <a:off x="2496749" y="2775451"/>
            <a:ext cx="1188000" cy="360000"/>
            <a:chOff x="1506729" y="1211112"/>
            <a:chExt cx="2338307" cy="889277"/>
          </a:xfrm>
          <a:scene3d>
            <a:camera prst="orthographicFront"/>
            <a:lightRig rig="threePt" dir="t"/>
          </a:scene3d>
        </p:grpSpPr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38E5D1BE-7F36-4989-94AC-EC28F7E08B66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90A3D8F3-E43D-4881-8390-967D3259DAB5}"/>
                </a:ext>
              </a:extLst>
            </p:cNvPr>
            <p:cNvSpPr txBox="1"/>
            <p:nvPr/>
          </p:nvSpPr>
          <p:spPr>
            <a:xfrm>
              <a:off x="1506729" y="1275342"/>
              <a:ext cx="2320167" cy="7269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28800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ts val="120"/>
                </a:spcAft>
              </a:pPr>
              <a:r>
                <a:rPr lang="it-IT" sz="500" kern="1200" dirty="0"/>
                <a:t>S.C. TECNICO PATRIMONIALE E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ts val="120"/>
                </a:spcAft>
              </a:pPr>
              <a:r>
                <a:rPr lang="it-IT" sz="500" kern="1200" dirty="0"/>
                <a:t>INGEGNERIA CLINICA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ts val="120"/>
                </a:spcAft>
              </a:pPr>
              <a:r>
                <a:rPr lang="it-IT" sz="500" dirty="0"/>
                <a:t>FABRIZI Gianni f.f.</a:t>
              </a:r>
              <a:endParaRPr lang="it-IT" sz="500" kern="1200" dirty="0"/>
            </a:p>
          </p:txBody>
        </p:sp>
      </p:grp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0B5CC932-8602-44BE-8323-D72D8BDF6C45}"/>
              </a:ext>
            </a:extLst>
          </p:cNvPr>
          <p:cNvCxnSpPr>
            <a:cxnSpLocks/>
          </p:cNvCxnSpPr>
          <p:nvPr/>
        </p:nvCxnSpPr>
        <p:spPr>
          <a:xfrm>
            <a:off x="793250" y="1236979"/>
            <a:ext cx="10560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ttangolo 93">
            <a:extLst>
              <a:ext uri="{FF2B5EF4-FFF2-40B4-BE49-F238E27FC236}">
                <a16:creationId xmlns:a16="http://schemas.microsoft.com/office/drawing/2014/main" id="{2D60F039-BBB6-417F-99CF-5EB34E9C661D}"/>
              </a:ext>
            </a:extLst>
          </p:cNvPr>
          <p:cNvSpPr/>
          <p:nvPr/>
        </p:nvSpPr>
        <p:spPr>
          <a:xfrm>
            <a:off x="1379029" y="1145196"/>
            <a:ext cx="972000" cy="360000"/>
          </a:xfrm>
          <a:prstGeom prst="rect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500" dirty="0">
                <a:solidFill>
                  <a:schemeClr val="tx2"/>
                </a:solidFill>
              </a:rPr>
              <a:t>CONTROLLO DI GESTIONE</a:t>
            </a:r>
          </a:p>
          <a:p>
            <a:pPr algn="ctr"/>
            <a:r>
              <a:rPr lang="it-IT" sz="500" dirty="0">
                <a:solidFill>
                  <a:schemeClr val="tx2"/>
                </a:solidFill>
              </a:rPr>
              <a:t>PIEROTTI Fabio f.f.</a:t>
            </a:r>
          </a:p>
        </p:txBody>
      </p:sp>
      <p:sp>
        <p:nvSpPr>
          <p:cNvPr id="97" name="Triangolo isoscele 96">
            <a:extLst>
              <a:ext uri="{FF2B5EF4-FFF2-40B4-BE49-F238E27FC236}">
                <a16:creationId xmlns:a16="http://schemas.microsoft.com/office/drawing/2014/main" id="{F397D4E6-279B-4C34-B60A-B57F9A0D67C8}"/>
              </a:ext>
            </a:extLst>
          </p:cNvPr>
          <p:cNvSpPr/>
          <p:nvPr/>
        </p:nvSpPr>
        <p:spPr>
          <a:xfrm>
            <a:off x="31526" y="966049"/>
            <a:ext cx="1260000" cy="648000"/>
          </a:xfrm>
          <a:prstGeom prst="triangle">
            <a:avLst>
              <a:gd name="adj" fmla="val 50654"/>
            </a:avLst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57600" anchor="ctr">
            <a:noAutofit/>
          </a:bodyPr>
          <a:lstStyle/>
          <a:p>
            <a:pPr algn="ctr"/>
            <a:r>
              <a:rPr lang="it-IT" sz="500" dirty="0"/>
              <a:t>FORMAZIONE </a:t>
            </a:r>
          </a:p>
          <a:p>
            <a:pPr algn="ctr"/>
            <a:r>
              <a:rPr lang="it-IT" sz="500" dirty="0"/>
              <a:t>QUALITA’ E </a:t>
            </a:r>
          </a:p>
          <a:p>
            <a:pPr algn="ctr"/>
            <a:r>
              <a:rPr lang="it-IT" sz="500" dirty="0"/>
              <a:t>COMUNICAZIONE</a:t>
            </a:r>
          </a:p>
          <a:p>
            <a:pPr algn="ctr"/>
            <a:r>
              <a:rPr lang="it-IT" sz="500" dirty="0"/>
              <a:t> ASCANI Alessandra</a:t>
            </a:r>
          </a:p>
        </p:txBody>
      </p:sp>
      <p:sp>
        <p:nvSpPr>
          <p:cNvPr id="119" name="Rettangolo 118">
            <a:extLst>
              <a:ext uri="{FF2B5EF4-FFF2-40B4-BE49-F238E27FC236}">
                <a16:creationId xmlns:a16="http://schemas.microsoft.com/office/drawing/2014/main" id="{07CDAF4A-EF28-45B2-BDE7-0639169E825E}"/>
              </a:ext>
            </a:extLst>
          </p:cNvPr>
          <p:cNvSpPr/>
          <p:nvPr/>
        </p:nvSpPr>
        <p:spPr>
          <a:xfrm>
            <a:off x="9642651" y="57018"/>
            <a:ext cx="1012748" cy="29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600" dirty="0">
                <a:solidFill>
                  <a:schemeClr val="tx2"/>
                </a:solidFill>
              </a:rPr>
              <a:t>OIV</a:t>
            </a:r>
          </a:p>
        </p:txBody>
      </p:sp>
      <p:sp>
        <p:nvSpPr>
          <p:cNvPr id="127" name="Rettangolo 126">
            <a:extLst>
              <a:ext uri="{FF2B5EF4-FFF2-40B4-BE49-F238E27FC236}">
                <a16:creationId xmlns:a16="http://schemas.microsoft.com/office/drawing/2014/main" id="{D28680ED-33F3-4944-9CB7-84353048F4C6}"/>
              </a:ext>
            </a:extLst>
          </p:cNvPr>
          <p:cNvSpPr/>
          <p:nvPr/>
        </p:nvSpPr>
        <p:spPr>
          <a:xfrm>
            <a:off x="111471" y="57967"/>
            <a:ext cx="1012748" cy="29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600" dirty="0">
                <a:solidFill>
                  <a:schemeClr val="tx2"/>
                </a:solidFill>
              </a:rPr>
              <a:t>COLLEGIO DI DIREZIONE</a:t>
            </a:r>
          </a:p>
        </p:txBody>
      </p: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53D52EEF-7002-4BE6-A0F8-CBF821E916C5}"/>
              </a:ext>
            </a:extLst>
          </p:cNvPr>
          <p:cNvGrpSpPr/>
          <p:nvPr/>
        </p:nvGrpSpPr>
        <p:grpSpPr>
          <a:xfrm>
            <a:off x="7717384" y="1406682"/>
            <a:ext cx="1188000" cy="324000"/>
            <a:chOff x="1524868" y="1211112"/>
            <a:chExt cx="2320168" cy="889277"/>
          </a:xfrm>
          <a:scene3d>
            <a:camera prst="orthographicFront"/>
            <a:lightRig rig="threePt" dir="t"/>
          </a:scene3d>
        </p:grpSpPr>
        <p:sp>
          <p:nvSpPr>
            <p:cNvPr id="134" name="Rettangolo 133">
              <a:extLst>
                <a:ext uri="{FF2B5EF4-FFF2-40B4-BE49-F238E27FC236}">
                  <a16:creationId xmlns:a16="http://schemas.microsoft.com/office/drawing/2014/main" id="{1DF370DA-31F0-44C1-B4B3-A2520157827D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5" name="CasellaDiTesto 134">
              <a:extLst>
                <a:ext uri="{FF2B5EF4-FFF2-40B4-BE49-F238E27FC236}">
                  <a16:creationId xmlns:a16="http://schemas.microsoft.com/office/drawing/2014/main" id="{037A8EAB-A111-48A0-A4D2-C783666DDFAC}"/>
                </a:ext>
              </a:extLst>
            </p:cNvPr>
            <p:cNvSpPr txBox="1"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/>
              <a:r>
                <a:rPr lang="it-IT" sz="500" dirty="0"/>
                <a:t>PRONTO SOCCORSO</a:t>
              </a:r>
            </a:p>
            <a:p>
              <a:pPr lvl="0" algn="ctr"/>
              <a:r>
                <a:rPr lang="it-IT" sz="500" dirty="0"/>
                <a:t>PARISI Giorgio</a:t>
              </a:r>
            </a:p>
          </p:txBody>
        </p:sp>
      </p:grp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766A2731-1363-4343-853F-C2B985299908}"/>
              </a:ext>
            </a:extLst>
          </p:cNvPr>
          <p:cNvGrpSpPr/>
          <p:nvPr/>
        </p:nvGrpSpPr>
        <p:grpSpPr>
          <a:xfrm>
            <a:off x="7718227" y="1046311"/>
            <a:ext cx="1188000" cy="324000"/>
            <a:chOff x="1524868" y="1211112"/>
            <a:chExt cx="2353402" cy="943113"/>
          </a:xfrm>
          <a:scene3d>
            <a:camera prst="orthographicFront"/>
            <a:lightRig rig="threePt" dir="t"/>
          </a:scene3d>
        </p:grpSpPr>
        <p:sp>
          <p:nvSpPr>
            <p:cNvPr id="140" name="Rettangolo 139">
              <a:extLst>
                <a:ext uri="{FF2B5EF4-FFF2-40B4-BE49-F238E27FC236}">
                  <a16:creationId xmlns:a16="http://schemas.microsoft.com/office/drawing/2014/main" id="{EB6E3198-E57D-432A-BD1A-77D3C1D1D596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1" name="CasellaDiTesto 140">
              <a:extLst>
                <a:ext uri="{FF2B5EF4-FFF2-40B4-BE49-F238E27FC236}">
                  <a16:creationId xmlns:a16="http://schemas.microsoft.com/office/drawing/2014/main" id="{9FF7DE43-3C28-4C12-864C-7588E0C3514E}"/>
                </a:ext>
              </a:extLst>
            </p:cNvPr>
            <p:cNvSpPr txBox="1"/>
            <p:nvPr/>
          </p:nvSpPr>
          <p:spPr>
            <a:xfrm>
              <a:off x="1558103" y="1264948"/>
              <a:ext cx="2320167" cy="8892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/>
              <a:r>
                <a:rPr lang="it-IT" sz="500" dirty="0"/>
                <a:t>ANESTESIA E RIANIMAZIONE</a:t>
              </a:r>
            </a:p>
            <a:p>
              <a:pPr lvl="0" algn="ctr"/>
              <a:r>
                <a:rPr lang="it-IT" sz="500" dirty="0"/>
                <a:t>COMMISSARI Rita</a:t>
              </a:r>
            </a:p>
          </p:txBody>
        </p:sp>
      </p:grpSp>
      <p:grpSp>
        <p:nvGrpSpPr>
          <p:cNvPr id="203" name="Gruppo 202">
            <a:extLst>
              <a:ext uri="{FF2B5EF4-FFF2-40B4-BE49-F238E27FC236}">
                <a16:creationId xmlns:a16="http://schemas.microsoft.com/office/drawing/2014/main" id="{6B121E2C-7193-4A2A-BA8F-3B5813A7B2A9}"/>
              </a:ext>
            </a:extLst>
          </p:cNvPr>
          <p:cNvGrpSpPr/>
          <p:nvPr/>
        </p:nvGrpSpPr>
        <p:grpSpPr>
          <a:xfrm>
            <a:off x="7725969" y="1798077"/>
            <a:ext cx="1188000" cy="324000"/>
            <a:chOff x="1524868" y="1211112"/>
            <a:chExt cx="2320168" cy="889277"/>
          </a:xfrm>
          <a:scene3d>
            <a:camera prst="orthographicFront"/>
            <a:lightRig rig="threePt" dir="t"/>
          </a:scene3d>
        </p:grpSpPr>
        <p:sp>
          <p:nvSpPr>
            <p:cNvPr id="204" name="Rettangolo 203">
              <a:extLst>
                <a:ext uri="{FF2B5EF4-FFF2-40B4-BE49-F238E27FC236}">
                  <a16:creationId xmlns:a16="http://schemas.microsoft.com/office/drawing/2014/main" id="{33938BEE-E15D-4903-91EB-F57BF1677015}"/>
                </a:ext>
              </a:extLst>
            </p:cNvPr>
            <p:cNvSpPr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5" name="CasellaDiTesto 204">
              <a:extLst>
                <a:ext uri="{FF2B5EF4-FFF2-40B4-BE49-F238E27FC236}">
                  <a16:creationId xmlns:a16="http://schemas.microsoft.com/office/drawing/2014/main" id="{14047D13-3601-41F6-A1D1-E2D4F76DBECD}"/>
                </a:ext>
              </a:extLst>
            </p:cNvPr>
            <p:cNvSpPr txBox="1"/>
            <p:nvPr/>
          </p:nvSpPr>
          <p:spPr>
            <a:xfrm>
              <a:off x="1524868" y="1211112"/>
              <a:ext cx="2320168" cy="8892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/>
              <a:endParaRPr lang="it-IT" sz="600" dirty="0"/>
            </a:p>
          </p:txBody>
        </p:sp>
      </p:grpSp>
      <p:sp>
        <p:nvSpPr>
          <p:cNvPr id="209" name="Rettangolo 208">
            <a:extLst>
              <a:ext uri="{FF2B5EF4-FFF2-40B4-BE49-F238E27FC236}">
                <a16:creationId xmlns:a16="http://schemas.microsoft.com/office/drawing/2014/main" id="{8D2E885E-F6B1-4C1A-B53A-23B847B383FB}"/>
              </a:ext>
            </a:extLst>
          </p:cNvPr>
          <p:cNvSpPr/>
          <p:nvPr/>
        </p:nvSpPr>
        <p:spPr>
          <a:xfrm>
            <a:off x="7757704" y="1831315"/>
            <a:ext cx="110109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500" dirty="0">
                <a:solidFill>
                  <a:schemeClr val="bg1"/>
                </a:solidFill>
              </a:rPr>
              <a:t>MEDICINA D’URGENZA</a:t>
            </a:r>
          </a:p>
          <a:p>
            <a:pPr lvl="0" algn="ctr"/>
            <a:r>
              <a:rPr lang="it-IT" sz="500" dirty="0">
                <a:solidFill>
                  <a:schemeClr val="bg1"/>
                </a:solidFill>
              </a:rPr>
              <a:t>BARABANI Mauro f.f.</a:t>
            </a:r>
          </a:p>
        </p:txBody>
      </p:sp>
      <p:grpSp>
        <p:nvGrpSpPr>
          <p:cNvPr id="210" name="Gruppo 209">
            <a:extLst>
              <a:ext uri="{FF2B5EF4-FFF2-40B4-BE49-F238E27FC236}">
                <a16:creationId xmlns:a16="http://schemas.microsoft.com/office/drawing/2014/main" id="{A5BF1597-543C-429E-A07F-BC9F0D5E089E}"/>
              </a:ext>
            </a:extLst>
          </p:cNvPr>
          <p:cNvGrpSpPr/>
          <p:nvPr/>
        </p:nvGrpSpPr>
        <p:grpSpPr>
          <a:xfrm>
            <a:off x="8950270" y="915534"/>
            <a:ext cx="828000" cy="288000"/>
            <a:chOff x="2104910" y="2568085"/>
            <a:chExt cx="2073069" cy="853877"/>
          </a:xfrm>
          <a:scene3d>
            <a:camera prst="orthographicFront"/>
            <a:lightRig rig="threePt" dir="t"/>
          </a:scene3d>
        </p:grpSpPr>
        <p:sp>
          <p:nvSpPr>
            <p:cNvPr id="211" name="Ovale 210">
              <a:extLst>
                <a:ext uri="{FF2B5EF4-FFF2-40B4-BE49-F238E27FC236}">
                  <a16:creationId xmlns:a16="http://schemas.microsoft.com/office/drawing/2014/main" id="{2512522B-C2FB-4E32-924C-5624FF88F6FD}"/>
                </a:ext>
              </a:extLst>
            </p:cNvPr>
            <p:cNvSpPr/>
            <p:nvPr/>
          </p:nvSpPr>
          <p:spPr>
            <a:xfrm>
              <a:off x="2104910" y="2568085"/>
              <a:ext cx="2073069" cy="853877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2" name="Ovale 4">
              <a:extLst>
                <a:ext uri="{FF2B5EF4-FFF2-40B4-BE49-F238E27FC236}">
                  <a16:creationId xmlns:a16="http://schemas.microsoft.com/office/drawing/2014/main" id="{C4F4E359-91FD-42BE-B359-DE698EF8D9EE}"/>
                </a:ext>
              </a:extLst>
            </p:cNvPr>
            <p:cNvSpPr txBox="1"/>
            <p:nvPr/>
          </p:nvSpPr>
          <p:spPr>
            <a:xfrm>
              <a:off x="2313336" y="2691992"/>
              <a:ext cx="1619252" cy="60378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RIANIMAZIONE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DIAMANTI </a:t>
              </a:r>
              <a:r>
                <a:rPr lang="it-IT" sz="400" kern="1200" dirty="0" err="1">
                  <a:solidFill>
                    <a:schemeClr val="tx1"/>
                  </a:solidFill>
                </a:rPr>
                <a:t>Manuelito</a:t>
              </a:r>
              <a:endParaRPr lang="it-IT" sz="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3" name="Gruppo 212">
            <a:extLst>
              <a:ext uri="{FF2B5EF4-FFF2-40B4-BE49-F238E27FC236}">
                <a16:creationId xmlns:a16="http://schemas.microsoft.com/office/drawing/2014/main" id="{2503F39A-379E-43C7-8C6D-891EB0DD6B18}"/>
              </a:ext>
            </a:extLst>
          </p:cNvPr>
          <p:cNvGrpSpPr/>
          <p:nvPr/>
        </p:nvGrpSpPr>
        <p:grpSpPr>
          <a:xfrm>
            <a:off x="8960977" y="1220615"/>
            <a:ext cx="828000" cy="288000"/>
            <a:chOff x="2104910" y="3889658"/>
            <a:chExt cx="2073070" cy="792464"/>
          </a:xfrm>
          <a:scene3d>
            <a:camera prst="orthographicFront"/>
            <a:lightRig rig="threePt" dir="t"/>
          </a:scene3d>
        </p:grpSpPr>
        <p:sp>
          <p:nvSpPr>
            <p:cNvPr id="214" name="Ovale 213">
              <a:extLst>
                <a:ext uri="{FF2B5EF4-FFF2-40B4-BE49-F238E27FC236}">
                  <a16:creationId xmlns:a16="http://schemas.microsoft.com/office/drawing/2014/main" id="{295566E6-1381-4179-9F4F-CD0D0803D7D5}"/>
                </a:ext>
              </a:extLst>
            </p:cNvPr>
            <p:cNvSpPr/>
            <p:nvPr/>
          </p:nvSpPr>
          <p:spPr>
            <a:xfrm>
              <a:off x="2104910" y="3889658"/>
              <a:ext cx="2073070" cy="792464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5" name="Ovale 4">
              <a:extLst>
                <a:ext uri="{FF2B5EF4-FFF2-40B4-BE49-F238E27FC236}">
                  <a16:creationId xmlns:a16="http://schemas.microsoft.com/office/drawing/2014/main" id="{E6D25F7E-5062-4013-9C6A-8C3647D5B096}"/>
                </a:ext>
              </a:extLst>
            </p:cNvPr>
            <p:cNvSpPr txBox="1"/>
            <p:nvPr/>
          </p:nvSpPr>
          <p:spPr>
            <a:xfrm>
              <a:off x="2281917" y="4157307"/>
              <a:ext cx="1788919" cy="2871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TERAPIA INTENSIVA E NEUROCHIRURGIA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SENSI Emanuela</a:t>
              </a:r>
            </a:p>
          </p:txBody>
        </p:sp>
      </p:grpSp>
      <p:grpSp>
        <p:nvGrpSpPr>
          <p:cNvPr id="216" name="Gruppo 215">
            <a:extLst>
              <a:ext uri="{FF2B5EF4-FFF2-40B4-BE49-F238E27FC236}">
                <a16:creationId xmlns:a16="http://schemas.microsoft.com/office/drawing/2014/main" id="{72B5F834-A9A7-4507-B867-BBB1F96E0120}"/>
              </a:ext>
            </a:extLst>
          </p:cNvPr>
          <p:cNvGrpSpPr/>
          <p:nvPr/>
        </p:nvGrpSpPr>
        <p:grpSpPr>
          <a:xfrm>
            <a:off x="9000581" y="1543958"/>
            <a:ext cx="864000" cy="288000"/>
            <a:chOff x="2104910" y="3889658"/>
            <a:chExt cx="2073069" cy="792464"/>
          </a:xfrm>
          <a:scene3d>
            <a:camera prst="orthographicFront"/>
            <a:lightRig rig="threePt" dir="t"/>
          </a:scene3d>
        </p:grpSpPr>
        <p:sp>
          <p:nvSpPr>
            <p:cNvPr id="217" name="Ovale 216">
              <a:extLst>
                <a:ext uri="{FF2B5EF4-FFF2-40B4-BE49-F238E27FC236}">
                  <a16:creationId xmlns:a16="http://schemas.microsoft.com/office/drawing/2014/main" id="{2CA910E2-5212-466B-A4D6-DCA8DEA29BDF}"/>
                </a:ext>
              </a:extLst>
            </p:cNvPr>
            <p:cNvSpPr/>
            <p:nvPr/>
          </p:nvSpPr>
          <p:spPr>
            <a:xfrm>
              <a:off x="2104910" y="3889658"/>
              <a:ext cx="2073069" cy="792464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8" name="Ovale 4">
              <a:extLst>
                <a:ext uri="{FF2B5EF4-FFF2-40B4-BE49-F238E27FC236}">
                  <a16:creationId xmlns:a16="http://schemas.microsoft.com/office/drawing/2014/main" id="{8882E23B-9EAF-4520-9537-90FB9509BA15}"/>
                </a:ext>
              </a:extLst>
            </p:cNvPr>
            <p:cNvSpPr txBox="1"/>
            <p:nvPr/>
          </p:nvSpPr>
          <p:spPr>
            <a:xfrm>
              <a:off x="2104910" y="4117208"/>
              <a:ext cx="2073069" cy="39897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/>
              <a:r>
                <a:rPr lang="it-IT" sz="400" dirty="0">
                  <a:solidFill>
                    <a:schemeClr val="tx1"/>
                  </a:solidFill>
                </a:rPr>
                <a:t>COORDINAMENTO BASSA</a:t>
              </a:r>
            </a:p>
            <a:p>
              <a:pPr lvl="0" algn="ctr"/>
              <a:r>
                <a:rPr lang="it-IT" sz="400" dirty="0">
                  <a:solidFill>
                    <a:schemeClr val="tx1"/>
                  </a:solidFill>
                </a:rPr>
                <a:t> INTENSITA’DI CURA</a:t>
              </a:r>
            </a:p>
            <a:p>
              <a:pPr lvl="0" algn="ctr"/>
              <a:r>
                <a:rPr lang="it-IT" sz="400" dirty="0">
                  <a:solidFill>
                    <a:schemeClr val="tx1"/>
                  </a:solidFill>
                </a:rPr>
                <a:t>CARBONE Emilia</a:t>
              </a:r>
            </a:p>
          </p:txBody>
        </p:sp>
      </p:grpSp>
      <p:grpSp>
        <p:nvGrpSpPr>
          <p:cNvPr id="98" name="Gruppo 97">
            <a:extLst>
              <a:ext uri="{FF2B5EF4-FFF2-40B4-BE49-F238E27FC236}">
                <a16:creationId xmlns:a16="http://schemas.microsoft.com/office/drawing/2014/main" id="{763509D1-2B52-4FA8-B364-3F751564E2B3}"/>
              </a:ext>
            </a:extLst>
          </p:cNvPr>
          <p:cNvGrpSpPr/>
          <p:nvPr/>
        </p:nvGrpSpPr>
        <p:grpSpPr>
          <a:xfrm>
            <a:off x="9009657" y="1859483"/>
            <a:ext cx="828000" cy="288000"/>
            <a:chOff x="4847870" y="3884914"/>
            <a:chExt cx="2877712" cy="893543"/>
          </a:xfrm>
          <a:scene3d>
            <a:camera prst="orthographicFront"/>
            <a:lightRig rig="threePt" dir="t"/>
          </a:scene3d>
        </p:grpSpPr>
        <p:sp>
          <p:nvSpPr>
            <p:cNvPr id="99" name="Ovale 98">
              <a:extLst>
                <a:ext uri="{FF2B5EF4-FFF2-40B4-BE49-F238E27FC236}">
                  <a16:creationId xmlns:a16="http://schemas.microsoft.com/office/drawing/2014/main" id="{70E5451A-2A6B-4DD2-AB09-AFCDC1A70883}"/>
                </a:ext>
              </a:extLst>
            </p:cNvPr>
            <p:cNvSpPr/>
            <p:nvPr/>
          </p:nvSpPr>
          <p:spPr>
            <a:xfrm>
              <a:off x="4847870" y="3884914"/>
              <a:ext cx="2877712" cy="893543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Ovale 4">
              <a:extLst>
                <a:ext uri="{FF2B5EF4-FFF2-40B4-BE49-F238E27FC236}">
                  <a16:creationId xmlns:a16="http://schemas.microsoft.com/office/drawing/2014/main" id="{D6079A8E-EA79-4D53-AAE2-0031283C27E1}"/>
                </a:ext>
              </a:extLst>
            </p:cNvPr>
            <p:cNvSpPr txBox="1"/>
            <p:nvPr/>
          </p:nvSpPr>
          <p:spPr>
            <a:xfrm>
              <a:off x="5168592" y="4219689"/>
              <a:ext cx="2196306" cy="2461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OSSERVAZIONE BREVE PRONTO SOCCORSO 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  CARINI Stefano</a:t>
              </a:r>
            </a:p>
          </p:txBody>
        </p:sp>
      </p:grpSp>
      <p:sp>
        <p:nvSpPr>
          <p:cNvPr id="101" name="Triangolo isoscele 100">
            <a:extLst>
              <a:ext uri="{FF2B5EF4-FFF2-40B4-BE49-F238E27FC236}">
                <a16:creationId xmlns:a16="http://schemas.microsoft.com/office/drawing/2014/main" id="{146D0A48-8392-4D32-A4D6-31209DC8B417}"/>
              </a:ext>
            </a:extLst>
          </p:cNvPr>
          <p:cNvSpPr/>
          <p:nvPr/>
        </p:nvSpPr>
        <p:spPr>
          <a:xfrm>
            <a:off x="5458575" y="2039318"/>
            <a:ext cx="1080000" cy="432000"/>
          </a:xfrm>
          <a:prstGeom prst="triangle">
            <a:avLst>
              <a:gd name="adj" fmla="val 51142"/>
            </a:avLst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0" anchor="b" anchorCtr="1"/>
          <a:lstStyle/>
          <a:p>
            <a:pPr algn="ctr"/>
            <a:endParaRPr lang="it-IT" sz="500" dirty="0">
              <a:solidFill>
                <a:schemeClr val="bg1"/>
              </a:solidFill>
            </a:endParaRPr>
          </a:p>
        </p:txBody>
      </p:sp>
      <p:sp>
        <p:nvSpPr>
          <p:cNvPr id="102" name="Triangolo isoscele 101">
            <a:extLst>
              <a:ext uri="{FF2B5EF4-FFF2-40B4-BE49-F238E27FC236}">
                <a16:creationId xmlns:a16="http://schemas.microsoft.com/office/drawing/2014/main" id="{4F5DE474-5557-4E7D-81E6-051905242FAE}"/>
              </a:ext>
            </a:extLst>
          </p:cNvPr>
          <p:cNvSpPr/>
          <p:nvPr/>
        </p:nvSpPr>
        <p:spPr>
          <a:xfrm>
            <a:off x="6716351" y="2049640"/>
            <a:ext cx="1080000" cy="432000"/>
          </a:xfrm>
          <a:prstGeom prst="triangle">
            <a:avLst/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0" anchor="b" anchorCtr="1"/>
          <a:lstStyle/>
          <a:p>
            <a:pPr algn="ctr"/>
            <a:endParaRPr lang="it-IT" sz="500">
              <a:solidFill>
                <a:schemeClr val="bg1"/>
              </a:solidFill>
            </a:endParaRPr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28AB249D-1702-4D17-B1AF-7901380EE62E}"/>
              </a:ext>
            </a:extLst>
          </p:cNvPr>
          <p:cNvSpPr/>
          <p:nvPr/>
        </p:nvSpPr>
        <p:spPr>
          <a:xfrm flipV="1">
            <a:off x="6690112" y="1649740"/>
            <a:ext cx="828000" cy="324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FD29AC30-2BAC-446E-877B-6CFD8E43D1F0}"/>
              </a:ext>
            </a:extLst>
          </p:cNvPr>
          <p:cNvSpPr txBox="1"/>
          <p:nvPr/>
        </p:nvSpPr>
        <p:spPr>
          <a:xfrm>
            <a:off x="5544299" y="2157607"/>
            <a:ext cx="9281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STEVARTSHIP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ANTIMICROBICA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CAPPANERA Stefano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AF5134F-6BFF-47B7-ACE7-35CFB819E2DC}"/>
              </a:ext>
            </a:extLst>
          </p:cNvPr>
          <p:cNvSpPr txBox="1"/>
          <p:nvPr/>
        </p:nvSpPr>
        <p:spPr>
          <a:xfrm>
            <a:off x="6206781" y="2083000"/>
            <a:ext cx="8574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GERIATRIA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MATTIOLI Carlo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8D9B1B6B-779F-4189-A0B6-A7AE7DF012BB}"/>
              </a:ext>
            </a:extLst>
          </p:cNvPr>
          <p:cNvSpPr txBox="1"/>
          <p:nvPr/>
        </p:nvSpPr>
        <p:spPr>
          <a:xfrm>
            <a:off x="6838684" y="2251262"/>
            <a:ext cx="8496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REUMATOLOGIA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DI CATO Luca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2011A90A-131B-4AD8-B74B-E9F83A5DE78A}"/>
              </a:ext>
            </a:extLst>
          </p:cNvPr>
          <p:cNvSpPr txBox="1"/>
          <p:nvPr/>
        </p:nvSpPr>
        <p:spPr>
          <a:xfrm>
            <a:off x="6651944" y="1713928"/>
            <a:ext cx="90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" dirty="0"/>
              <a:t>HOSPITALIST</a:t>
            </a:r>
          </a:p>
          <a:p>
            <a:pPr algn="ctr"/>
            <a:r>
              <a:rPr lang="it-IT" sz="400" dirty="0"/>
              <a:t>CATANZANI Sergio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503569AB-1115-44E8-92E8-03FBD390806A}"/>
              </a:ext>
            </a:extLst>
          </p:cNvPr>
          <p:cNvSpPr txBox="1"/>
          <p:nvPr/>
        </p:nvSpPr>
        <p:spPr>
          <a:xfrm>
            <a:off x="10135685" y="3280579"/>
            <a:ext cx="118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ENDOCRINOLOGIA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ANDROLOGIA 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E MALATTIE METABOLISMO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Prof. LUCA Giovanni</a:t>
            </a:r>
          </a:p>
        </p:txBody>
      </p:sp>
      <p:grpSp>
        <p:nvGrpSpPr>
          <p:cNvPr id="113" name="Gruppo 112">
            <a:extLst>
              <a:ext uri="{FF2B5EF4-FFF2-40B4-BE49-F238E27FC236}">
                <a16:creationId xmlns:a16="http://schemas.microsoft.com/office/drawing/2014/main" id="{0E98948F-5824-42A6-8810-65F5CAEE8A93}"/>
              </a:ext>
            </a:extLst>
          </p:cNvPr>
          <p:cNvGrpSpPr/>
          <p:nvPr/>
        </p:nvGrpSpPr>
        <p:grpSpPr>
          <a:xfrm>
            <a:off x="10135684" y="4780548"/>
            <a:ext cx="1188000" cy="324000"/>
            <a:chOff x="5775141" y="2916354"/>
            <a:chExt cx="552332" cy="236346"/>
          </a:xfrm>
          <a:scene3d>
            <a:camera prst="orthographicFront"/>
            <a:lightRig rig="threePt" dir="t"/>
          </a:scene3d>
        </p:grpSpPr>
        <p:sp>
          <p:nvSpPr>
            <p:cNvPr id="114" name="Rettangolo 113">
              <a:extLst>
                <a:ext uri="{FF2B5EF4-FFF2-40B4-BE49-F238E27FC236}">
                  <a16:creationId xmlns:a16="http://schemas.microsoft.com/office/drawing/2014/main" id="{20489AB5-8E48-48E9-96C8-9038D87DE225}"/>
                </a:ext>
              </a:extLst>
            </p:cNvPr>
            <p:cNvSpPr/>
            <p:nvPr/>
          </p:nvSpPr>
          <p:spPr>
            <a:xfrm>
              <a:off x="5775141" y="2916354"/>
              <a:ext cx="552332" cy="236346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CasellaDiTesto 114">
              <a:extLst>
                <a:ext uri="{FF2B5EF4-FFF2-40B4-BE49-F238E27FC236}">
                  <a16:creationId xmlns:a16="http://schemas.microsoft.com/office/drawing/2014/main" id="{CBCB018D-0A82-40B3-A7D4-5146FC166D65}"/>
                </a:ext>
              </a:extLst>
            </p:cNvPr>
            <p:cNvSpPr txBox="1"/>
            <p:nvPr/>
          </p:nvSpPr>
          <p:spPr>
            <a:xfrm>
              <a:off x="5775141" y="2916354"/>
              <a:ext cx="552332" cy="236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D3D07EDA-AD22-43A3-A55F-8166AD1206FA}"/>
              </a:ext>
            </a:extLst>
          </p:cNvPr>
          <p:cNvSpPr txBox="1"/>
          <p:nvPr/>
        </p:nvSpPr>
        <p:spPr>
          <a:xfrm>
            <a:off x="10135685" y="4081038"/>
            <a:ext cx="118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MEDICINA INTERNA 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E TRANSLAZIONALE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Prof. PUCCI Giacomo</a:t>
            </a:r>
          </a:p>
        </p:txBody>
      </p: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116AD5F5-21E2-434D-93AD-6847F1C37567}"/>
              </a:ext>
            </a:extLst>
          </p:cNvPr>
          <p:cNvGrpSpPr/>
          <p:nvPr/>
        </p:nvGrpSpPr>
        <p:grpSpPr>
          <a:xfrm>
            <a:off x="10135685" y="5130285"/>
            <a:ext cx="1188000" cy="324000"/>
            <a:chOff x="5775141" y="2916354"/>
            <a:chExt cx="552332" cy="236346"/>
          </a:xfrm>
          <a:scene3d>
            <a:camera prst="orthographicFront"/>
            <a:lightRig rig="threePt" dir="t"/>
          </a:scene3d>
        </p:grpSpPr>
        <p:sp>
          <p:nvSpPr>
            <p:cNvPr id="118" name="Rettangolo 117">
              <a:extLst>
                <a:ext uri="{FF2B5EF4-FFF2-40B4-BE49-F238E27FC236}">
                  <a16:creationId xmlns:a16="http://schemas.microsoft.com/office/drawing/2014/main" id="{232E4427-BCF1-4C03-8B9A-F6DCE9824C7A}"/>
                </a:ext>
              </a:extLst>
            </p:cNvPr>
            <p:cNvSpPr/>
            <p:nvPr/>
          </p:nvSpPr>
          <p:spPr>
            <a:xfrm>
              <a:off x="5775141" y="2916354"/>
              <a:ext cx="552332" cy="236346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0" name="CasellaDiTesto 119">
              <a:extLst>
                <a:ext uri="{FF2B5EF4-FFF2-40B4-BE49-F238E27FC236}">
                  <a16:creationId xmlns:a16="http://schemas.microsoft.com/office/drawing/2014/main" id="{9462AAA1-708A-4C13-86E1-DDD0A0ABF37D}"/>
                </a:ext>
              </a:extLst>
            </p:cNvPr>
            <p:cNvSpPr txBox="1"/>
            <p:nvPr/>
          </p:nvSpPr>
          <p:spPr>
            <a:xfrm>
              <a:off x="5775141" y="2916354"/>
              <a:ext cx="552332" cy="23634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5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1" name="Ovale 120">
            <a:extLst>
              <a:ext uri="{FF2B5EF4-FFF2-40B4-BE49-F238E27FC236}">
                <a16:creationId xmlns:a16="http://schemas.microsoft.com/office/drawing/2014/main" id="{E7DAB355-D4E7-42D0-B8CF-D767A0CD0D81}"/>
              </a:ext>
            </a:extLst>
          </p:cNvPr>
          <p:cNvSpPr/>
          <p:nvPr/>
        </p:nvSpPr>
        <p:spPr>
          <a:xfrm flipV="1">
            <a:off x="11367984" y="3615889"/>
            <a:ext cx="756000" cy="324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2" name="Ovale 121">
            <a:extLst>
              <a:ext uri="{FF2B5EF4-FFF2-40B4-BE49-F238E27FC236}">
                <a16:creationId xmlns:a16="http://schemas.microsoft.com/office/drawing/2014/main" id="{A6C0172B-CA6D-44EF-8FCB-4B4D0C19E1E4}"/>
              </a:ext>
            </a:extLst>
          </p:cNvPr>
          <p:cNvSpPr/>
          <p:nvPr/>
        </p:nvSpPr>
        <p:spPr>
          <a:xfrm flipV="1">
            <a:off x="11361390" y="2847143"/>
            <a:ext cx="756000" cy="324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3" name="Ovale 122">
            <a:extLst>
              <a:ext uri="{FF2B5EF4-FFF2-40B4-BE49-F238E27FC236}">
                <a16:creationId xmlns:a16="http://schemas.microsoft.com/office/drawing/2014/main" id="{9CE15669-468A-41AF-B3D0-36F1890BCB94}"/>
              </a:ext>
            </a:extLst>
          </p:cNvPr>
          <p:cNvSpPr/>
          <p:nvPr/>
        </p:nvSpPr>
        <p:spPr>
          <a:xfrm flipV="1">
            <a:off x="11305858" y="4161528"/>
            <a:ext cx="864000" cy="396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6" name="Ovale 125">
            <a:extLst>
              <a:ext uri="{FF2B5EF4-FFF2-40B4-BE49-F238E27FC236}">
                <a16:creationId xmlns:a16="http://schemas.microsoft.com/office/drawing/2014/main" id="{46062511-ADBC-46C6-BF83-024ADE171464}"/>
              </a:ext>
            </a:extLst>
          </p:cNvPr>
          <p:cNvSpPr/>
          <p:nvPr/>
        </p:nvSpPr>
        <p:spPr>
          <a:xfrm flipV="1">
            <a:off x="11353934" y="5153039"/>
            <a:ext cx="792000" cy="288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E0C4292C-7A3D-4D3B-A27C-C466E9F1A1DB}"/>
              </a:ext>
            </a:extLst>
          </p:cNvPr>
          <p:cNvSpPr txBox="1"/>
          <p:nvPr/>
        </p:nvSpPr>
        <p:spPr>
          <a:xfrm>
            <a:off x="10135685" y="3705135"/>
            <a:ext cx="118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MALATTIE INFETTIVE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Dr.ssa DI GIULI Cinzia  f:f.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8ABBE281-6D19-4054-A716-F946B2A3A6C5}"/>
              </a:ext>
            </a:extLst>
          </p:cNvPr>
          <p:cNvSpPr txBox="1"/>
          <p:nvPr/>
        </p:nvSpPr>
        <p:spPr>
          <a:xfrm>
            <a:off x="10161190" y="4808060"/>
            <a:ext cx="118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NEFROLOGIA</a:t>
            </a:r>
          </a:p>
          <a:p>
            <a:pPr algn="ctr"/>
            <a:r>
              <a:rPr lang="it-IT" sz="500" dirty="0">
                <a:solidFill>
                  <a:schemeClr val="bg1"/>
                </a:solidFill>
              </a:rPr>
              <a:t>VECCHI Luigi f.f. 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1438F942-8231-4914-943A-9E75A0328D76}"/>
              </a:ext>
            </a:extLst>
          </p:cNvPr>
          <p:cNvSpPr txBox="1"/>
          <p:nvPr/>
        </p:nvSpPr>
        <p:spPr>
          <a:xfrm>
            <a:off x="10155390" y="5194828"/>
            <a:ext cx="118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dirty="0">
                <a:solidFill>
                  <a:schemeClr val="bg1"/>
                </a:solidFill>
              </a:rPr>
              <a:t>PNEUMOLOGIA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2D3069D9-2836-4AE8-B51D-2C93C413F6E4}"/>
              </a:ext>
            </a:extLst>
          </p:cNvPr>
          <p:cNvSpPr txBox="1"/>
          <p:nvPr/>
        </p:nvSpPr>
        <p:spPr>
          <a:xfrm>
            <a:off x="11343390" y="2898639"/>
            <a:ext cx="82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" dirty="0"/>
              <a:t>DERMATOLOGIA </a:t>
            </a:r>
          </a:p>
          <a:p>
            <a:pPr algn="ctr"/>
            <a:r>
              <a:rPr lang="it-IT" sz="400" dirty="0"/>
              <a:t>ONCOLOGICA E CHIRURGICA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7F2E636C-EA9B-4BC7-9B5B-39179B239303}"/>
              </a:ext>
            </a:extLst>
          </p:cNvPr>
          <p:cNvSpPr txBox="1"/>
          <p:nvPr/>
        </p:nvSpPr>
        <p:spPr>
          <a:xfrm>
            <a:off x="11298001" y="3649153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" dirty="0"/>
              <a:t>   MALATTIE INFETTIVE</a:t>
            </a:r>
          </a:p>
          <a:p>
            <a:pPr algn="ctr"/>
            <a:r>
              <a:rPr lang="it-IT" sz="400" dirty="0"/>
              <a:t>DEGENZA</a:t>
            </a:r>
          </a:p>
          <a:p>
            <a:pPr algn="ctr"/>
            <a:r>
              <a:rPr lang="it-IT" sz="400" dirty="0"/>
              <a:t>DI GIULI Cinzia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75ACE5FD-2800-4E0E-9CED-52498E50FB18}"/>
              </a:ext>
            </a:extLst>
          </p:cNvPr>
          <p:cNvSpPr txBox="1"/>
          <p:nvPr/>
        </p:nvSpPr>
        <p:spPr>
          <a:xfrm>
            <a:off x="11284579" y="4213303"/>
            <a:ext cx="90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" dirty="0"/>
              <a:t>GESTIONE CLINICA AVANZATA </a:t>
            </a:r>
          </a:p>
          <a:p>
            <a:pPr algn="ctr"/>
            <a:r>
              <a:rPr lang="it-IT" sz="400" dirty="0"/>
              <a:t>MALATTIE DEL FEGATO E APPARATO DIGERENTE</a:t>
            </a:r>
          </a:p>
          <a:p>
            <a:pPr algn="ctr"/>
            <a:r>
              <a:rPr lang="it-IT" sz="400" dirty="0"/>
              <a:t>GENTILI Federica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9B30DAEF-D00C-48E8-BC7E-81BA62851E85}"/>
              </a:ext>
            </a:extLst>
          </p:cNvPr>
          <p:cNvSpPr txBox="1"/>
          <p:nvPr/>
        </p:nvSpPr>
        <p:spPr>
          <a:xfrm>
            <a:off x="11325497" y="5187912"/>
            <a:ext cx="828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" dirty="0"/>
              <a:t>NEFROLOGIA DEGENZA</a:t>
            </a:r>
          </a:p>
          <a:p>
            <a:pPr algn="ctr"/>
            <a:r>
              <a:rPr lang="it-IT" sz="400" dirty="0"/>
              <a:t>MAGARINI Carlo</a:t>
            </a:r>
          </a:p>
          <a:p>
            <a:pPr algn="ctr"/>
            <a:endParaRPr lang="it-IT" sz="500" dirty="0"/>
          </a:p>
        </p:txBody>
      </p:sp>
      <p:sp>
        <p:nvSpPr>
          <p:cNvPr id="167" name="Rettangolo con angoli ritagliati in diagonale 166">
            <a:extLst>
              <a:ext uri="{FF2B5EF4-FFF2-40B4-BE49-F238E27FC236}">
                <a16:creationId xmlns:a16="http://schemas.microsoft.com/office/drawing/2014/main" id="{A1AA7595-FF72-4A59-B054-45BE94CA546A}"/>
              </a:ext>
            </a:extLst>
          </p:cNvPr>
          <p:cNvSpPr/>
          <p:nvPr/>
        </p:nvSpPr>
        <p:spPr>
          <a:xfrm>
            <a:off x="10113907" y="2343479"/>
            <a:ext cx="1188000" cy="324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46800" rIns="0"/>
          <a:lstStyle/>
          <a:p>
            <a:pPr lvl="0" algn="ctr"/>
            <a:r>
              <a:rPr lang="it-IT" sz="500" dirty="0">
                <a:solidFill>
                  <a:prstClr val="white"/>
                </a:solidFill>
              </a:rPr>
              <a:t>MEDICINA INTERNA E 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VASCOLARI MALATTIE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 VAUDO Gaetano</a:t>
            </a:r>
          </a:p>
        </p:txBody>
      </p:sp>
      <p:sp>
        <p:nvSpPr>
          <p:cNvPr id="168" name="Rettangolo con angoli ritagliati in diagonale 167">
            <a:extLst>
              <a:ext uri="{FF2B5EF4-FFF2-40B4-BE49-F238E27FC236}">
                <a16:creationId xmlns:a16="http://schemas.microsoft.com/office/drawing/2014/main" id="{8182F6BB-E5E6-4C05-90D0-66168DBF45F8}"/>
              </a:ext>
            </a:extLst>
          </p:cNvPr>
          <p:cNvSpPr/>
          <p:nvPr/>
        </p:nvSpPr>
        <p:spPr>
          <a:xfrm>
            <a:off x="10135685" y="2729219"/>
            <a:ext cx="1188000" cy="324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it-IT" sz="500" dirty="0">
                <a:solidFill>
                  <a:prstClr val="white"/>
                </a:solidFill>
              </a:rPr>
              <a:t>DERMATOLOGIA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CICOLETTI Michela f.f.</a:t>
            </a:r>
          </a:p>
        </p:txBody>
      </p:sp>
      <p:sp>
        <p:nvSpPr>
          <p:cNvPr id="169" name="Rettangolo con angoli ritagliati in diagonale 168">
            <a:extLst>
              <a:ext uri="{FF2B5EF4-FFF2-40B4-BE49-F238E27FC236}">
                <a16:creationId xmlns:a16="http://schemas.microsoft.com/office/drawing/2014/main" id="{7D139FD4-1187-4F52-AD7C-0E7D7A141097}"/>
              </a:ext>
            </a:extLst>
          </p:cNvPr>
          <p:cNvSpPr/>
          <p:nvPr/>
        </p:nvSpPr>
        <p:spPr>
          <a:xfrm>
            <a:off x="10135685" y="3132889"/>
            <a:ext cx="1188000" cy="324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46800" rIns="0" bIns="0"/>
          <a:lstStyle/>
          <a:p>
            <a:pPr lvl="0" algn="ctr"/>
            <a:r>
              <a:rPr lang="it-IT" sz="500" dirty="0">
                <a:solidFill>
                  <a:prstClr val="white"/>
                </a:solidFill>
              </a:rPr>
              <a:t>ENDOCRINOLOGIA ANDROLOGIA 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E MALATTIE METABOLISMO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LUCA Giovanni</a:t>
            </a:r>
          </a:p>
        </p:txBody>
      </p:sp>
      <p:sp>
        <p:nvSpPr>
          <p:cNvPr id="170" name="Rettangolo con angoli ritagliati in diagonale 169">
            <a:extLst>
              <a:ext uri="{FF2B5EF4-FFF2-40B4-BE49-F238E27FC236}">
                <a16:creationId xmlns:a16="http://schemas.microsoft.com/office/drawing/2014/main" id="{6C863C0B-7649-4B71-AE84-92E3859CD1C8}"/>
              </a:ext>
            </a:extLst>
          </p:cNvPr>
          <p:cNvSpPr/>
          <p:nvPr/>
        </p:nvSpPr>
        <p:spPr>
          <a:xfrm>
            <a:off x="10135685" y="3534860"/>
            <a:ext cx="1188000" cy="324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it-IT" sz="500" dirty="0">
                <a:solidFill>
                  <a:prstClr val="white"/>
                </a:solidFill>
              </a:rPr>
              <a:t>MALATTIE </a:t>
            </a:r>
            <a:r>
              <a:rPr lang="it-IT" sz="500" dirty="0" smtClean="0">
                <a:solidFill>
                  <a:prstClr val="white"/>
                </a:solidFill>
              </a:rPr>
              <a:t>INFETTIVE</a:t>
            </a:r>
            <a:endParaRPr lang="it-IT" sz="500" dirty="0">
              <a:solidFill>
                <a:prstClr val="white"/>
              </a:solidFill>
            </a:endParaRPr>
          </a:p>
        </p:txBody>
      </p:sp>
      <p:sp>
        <p:nvSpPr>
          <p:cNvPr id="171" name="Rettangolo con angoli ritagliati in diagonale 170">
            <a:extLst>
              <a:ext uri="{FF2B5EF4-FFF2-40B4-BE49-F238E27FC236}">
                <a16:creationId xmlns:a16="http://schemas.microsoft.com/office/drawing/2014/main" id="{EFC9274C-76D6-4F86-B3D3-A45539B8A8E6}"/>
              </a:ext>
            </a:extLst>
          </p:cNvPr>
          <p:cNvSpPr/>
          <p:nvPr/>
        </p:nvSpPr>
        <p:spPr>
          <a:xfrm>
            <a:off x="10128515" y="3951186"/>
            <a:ext cx="1188000" cy="324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/>
          <a:lstStyle/>
          <a:p>
            <a:pPr lvl="0" algn="ctr"/>
            <a:endParaRPr lang="it-IT" sz="500" dirty="0">
              <a:solidFill>
                <a:prstClr val="white"/>
              </a:solidFill>
            </a:endParaRP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MEDICINA INTERNA E TRANSLAZIONALE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PUCCI Giacomo</a:t>
            </a:r>
          </a:p>
        </p:txBody>
      </p:sp>
      <p:sp>
        <p:nvSpPr>
          <p:cNvPr id="172" name="Rettangolo con angoli ritagliati in diagonale 171">
            <a:extLst>
              <a:ext uri="{FF2B5EF4-FFF2-40B4-BE49-F238E27FC236}">
                <a16:creationId xmlns:a16="http://schemas.microsoft.com/office/drawing/2014/main" id="{7A5D2529-B7B5-473D-B15F-F722F961310F}"/>
              </a:ext>
            </a:extLst>
          </p:cNvPr>
          <p:cNvSpPr/>
          <p:nvPr/>
        </p:nvSpPr>
        <p:spPr>
          <a:xfrm>
            <a:off x="10119028" y="4380016"/>
            <a:ext cx="1188000" cy="324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46800" rIns="0"/>
          <a:lstStyle/>
          <a:p>
            <a:pPr lvl="0" algn="ctr"/>
            <a:r>
              <a:rPr lang="it-IT" sz="500" dirty="0">
                <a:solidFill>
                  <a:prstClr val="white"/>
                </a:solidFill>
              </a:rPr>
              <a:t>GASTROENTEROLOGIA </a:t>
            </a:r>
          </a:p>
          <a:p>
            <a:pPr lvl="0" algn="ctr"/>
            <a:r>
              <a:rPr lang="it-IT" sz="500" dirty="0">
                <a:solidFill>
                  <a:prstClr val="white"/>
                </a:solidFill>
              </a:rPr>
              <a:t>E ENDOSCOPIA DIGESTIVA</a:t>
            </a:r>
          </a:p>
          <a:p>
            <a:pPr algn="ctr"/>
            <a:r>
              <a:rPr lang="it-IT" sz="500" dirty="0">
                <a:solidFill>
                  <a:prstClr val="white"/>
                </a:solidFill>
              </a:rPr>
              <a:t>GENTILI Federica f.f. </a:t>
            </a:r>
          </a:p>
        </p:txBody>
      </p:sp>
      <p:sp>
        <p:nvSpPr>
          <p:cNvPr id="201" name="Triangolo isoscele 200">
            <a:extLst>
              <a:ext uri="{FF2B5EF4-FFF2-40B4-BE49-F238E27FC236}">
                <a16:creationId xmlns:a16="http://schemas.microsoft.com/office/drawing/2014/main" id="{A7453A92-F576-4C23-985A-0A299B9994A1}"/>
              </a:ext>
            </a:extLst>
          </p:cNvPr>
          <p:cNvSpPr/>
          <p:nvPr/>
        </p:nvSpPr>
        <p:spPr>
          <a:xfrm>
            <a:off x="5380900" y="2846507"/>
            <a:ext cx="1152000" cy="432000"/>
          </a:xfrm>
          <a:prstGeom prst="triangle">
            <a:avLst/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72000" anchor="ctr" anchorCtr="1">
            <a:noAutofit/>
          </a:bodyPr>
          <a:lstStyle/>
          <a:p>
            <a:pPr lvl="0" algn="ctr"/>
            <a:endParaRPr lang="it-IT" sz="500" dirty="0"/>
          </a:p>
          <a:p>
            <a:pPr lvl="0" algn="ctr"/>
            <a:r>
              <a:rPr lang="it-IT" sz="500" dirty="0"/>
              <a:t>CHIRURGIA </a:t>
            </a:r>
          </a:p>
          <a:p>
            <a:pPr lvl="0" algn="ctr"/>
            <a:r>
              <a:rPr lang="it-IT" sz="500" dirty="0"/>
              <a:t>COLONPROCTOLOGICA </a:t>
            </a:r>
          </a:p>
          <a:p>
            <a:pPr lvl="0" algn="ctr"/>
            <a:r>
              <a:rPr lang="it-IT" sz="500" dirty="0"/>
              <a:t> COCCETTA Marco</a:t>
            </a:r>
          </a:p>
          <a:p>
            <a:pPr lvl="0" algn="ctr"/>
            <a:endParaRPr lang="it-IT" sz="500" dirty="0"/>
          </a:p>
        </p:txBody>
      </p:sp>
      <p:sp>
        <p:nvSpPr>
          <p:cNvPr id="206" name="Triangolo isoscele 205">
            <a:extLst>
              <a:ext uri="{FF2B5EF4-FFF2-40B4-BE49-F238E27FC236}">
                <a16:creationId xmlns:a16="http://schemas.microsoft.com/office/drawing/2014/main" id="{024571E4-5CF3-4904-A720-948A01218D73}"/>
              </a:ext>
            </a:extLst>
          </p:cNvPr>
          <p:cNvSpPr/>
          <p:nvPr/>
        </p:nvSpPr>
        <p:spPr>
          <a:xfrm>
            <a:off x="6519453" y="2846828"/>
            <a:ext cx="1152000" cy="432000"/>
          </a:xfrm>
          <a:prstGeom prst="triangle">
            <a:avLst/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none" lIns="0" tIns="0" rIns="0" bIns="0" anchor="b" anchorCtr="1"/>
          <a:lstStyle/>
          <a:p>
            <a:pPr lvl="0" algn="ctr"/>
            <a:r>
              <a:rPr lang="it-IT" sz="500" dirty="0">
                <a:solidFill>
                  <a:schemeClr val="bg1"/>
                </a:solidFill>
              </a:rPr>
              <a:t>CHIRURGIA </a:t>
            </a:r>
          </a:p>
          <a:p>
            <a:pPr lvl="0" algn="ctr"/>
            <a:r>
              <a:rPr lang="it-IT" sz="500" dirty="0">
                <a:solidFill>
                  <a:schemeClr val="bg1"/>
                </a:solidFill>
              </a:rPr>
              <a:t>MULTIDISCIPLINARE </a:t>
            </a:r>
          </a:p>
          <a:p>
            <a:pPr lvl="0" algn="ctr"/>
            <a:r>
              <a:rPr lang="it-IT" sz="500" dirty="0">
                <a:solidFill>
                  <a:schemeClr val="bg1"/>
                </a:solidFill>
              </a:rPr>
              <a:t>A CICLO BREVE</a:t>
            </a:r>
          </a:p>
          <a:p>
            <a:pPr lvl="0" algn="ctr"/>
            <a:r>
              <a:rPr lang="it-IT" sz="500" dirty="0">
                <a:solidFill>
                  <a:schemeClr val="bg1"/>
                </a:solidFill>
              </a:rPr>
              <a:t>NAZZARO Claudio</a:t>
            </a:r>
          </a:p>
        </p:txBody>
      </p:sp>
      <p:grpSp>
        <p:nvGrpSpPr>
          <p:cNvPr id="220" name="Gruppo 219">
            <a:extLst>
              <a:ext uri="{FF2B5EF4-FFF2-40B4-BE49-F238E27FC236}">
                <a16:creationId xmlns:a16="http://schemas.microsoft.com/office/drawing/2014/main" id="{B042FDAA-1CB4-4296-8A01-20488D5296E1}"/>
              </a:ext>
            </a:extLst>
          </p:cNvPr>
          <p:cNvGrpSpPr/>
          <p:nvPr/>
        </p:nvGrpSpPr>
        <p:grpSpPr>
          <a:xfrm>
            <a:off x="7791687" y="2532964"/>
            <a:ext cx="1260000" cy="324000"/>
            <a:chOff x="674771" y="2343219"/>
            <a:chExt cx="1282135" cy="782811"/>
          </a:xfrm>
          <a:scene3d>
            <a:camera prst="orthographicFront"/>
            <a:lightRig rig="threePt" dir="t"/>
          </a:scene3d>
        </p:grpSpPr>
        <p:sp>
          <p:nvSpPr>
            <p:cNvPr id="221" name="Rettangolo con angoli ritagliati in diagonale 220">
              <a:extLst>
                <a:ext uri="{FF2B5EF4-FFF2-40B4-BE49-F238E27FC236}">
                  <a16:creationId xmlns:a16="http://schemas.microsoft.com/office/drawing/2014/main" id="{09E485BB-DC21-4A71-80E7-AE8B526D115A}"/>
                </a:ext>
              </a:extLst>
            </p:cNvPr>
            <p:cNvSpPr/>
            <p:nvPr/>
          </p:nvSpPr>
          <p:spPr>
            <a:xfrm>
              <a:off x="674771" y="2343219"/>
              <a:ext cx="1282135" cy="782811"/>
            </a:xfrm>
            <a:prstGeom prst="snip2Diag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  <a:sp3d>
              <a:bevelT prst="relaxedInset"/>
              <a:bevelB prst="relaxedInset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2" name="CasellaDiTesto 221">
              <a:extLst>
                <a:ext uri="{FF2B5EF4-FFF2-40B4-BE49-F238E27FC236}">
                  <a16:creationId xmlns:a16="http://schemas.microsoft.com/office/drawing/2014/main" id="{1C29FF38-450F-42C1-901E-7E3E9E242A10}"/>
                </a:ext>
              </a:extLst>
            </p:cNvPr>
            <p:cNvSpPr txBox="1"/>
            <p:nvPr/>
          </p:nvSpPr>
          <p:spPr>
            <a:xfrm>
              <a:off x="740007" y="2408455"/>
              <a:ext cx="1151663" cy="6523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rm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CHIRURGIA GENERALE ED ENDOCRINOCHIRURGIA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AVENIA Nicola</a:t>
              </a:r>
            </a:p>
          </p:txBody>
        </p:sp>
      </p:grpSp>
      <p:grpSp>
        <p:nvGrpSpPr>
          <p:cNvPr id="223" name="Gruppo 222">
            <a:extLst>
              <a:ext uri="{FF2B5EF4-FFF2-40B4-BE49-F238E27FC236}">
                <a16:creationId xmlns:a16="http://schemas.microsoft.com/office/drawing/2014/main" id="{493495A0-67B6-4F09-9C40-4105CDE33AF4}"/>
              </a:ext>
            </a:extLst>
          </p:cNvPr>
          <p:cNvGrpSpPr/>
          <p:nvPr/>
        </p:nvGrpSpPr>
        <p:grpSpPr>
          <a:xfrm>
            <a:off x="7768002" y="2892972"/>
            <a:ext cx="1284926" cy="324000"/>
            <a:chOff x="2347828" y="2305257"/>
            <a:chExt cx="1661738" cy="763060"/>
          </a:xfrm>
          <a:scene3d>
            <a:camera prst="orthographicFront"/>
            <a:lightRig rig="threePt" dir="t"/>
          </a:scene3d>
        </p:grpSpPr>
        <p:sp>
          <p:nvSpPr>
            <p:cNvPr id="224" name="Rettangolo 223">
              <a:extLst>
                <a:ext uri="{FF2B5EF4-FFF2-40B4-BE49-F238E27FC236}">
                  <a16:creationId xmlns:a16="http://schemas.microsoft.com/office/drawing/2014/main" id="{FBB66E72-3CE6-4569-9969-868601A2B682}"/>
                </a:ext>
              </a:extLst>
            </p:cNvPr>
            <p:cNvSpPr/>
            <p:nvPr/>
          </p:nvSpPr>
          <p:spPr>
            <a:xfrm>
              <a:off x="2380064" y="2322259"/>
              <a:ext cx="1629502" cy="746058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5" name="CasellaDiTesto 224">
              <a:extLst>
                <a:ext uri="{FF2B5EF4-FFF2-40B4-BE49-F238E27FC236}">
                  <a16:creationId xmlns:a16="http://schemas.microsoft.com/office/drawing/2014/main" id="{48829ADF-2C31-49BE-B0E3-33D2AE6A3414}"/>
                </a:ext>
              </a:extLst>
            </p:cNvPr>
            <p:cNvSpPr txBox="1"/>
            <p:nvPr/>
          </p:nvSpPr>
          <p:spPr>
            <a:xfrm>
              <a:off x="2347828" y="2305257"/>
              <a:ext cx="1629502" cy="7460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rm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CHIRURGIA DIGESTIVA E D’URGENZA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TEBALA Giovanni Domenico</a:t>
              </a:r>
            </a:p>
          </p:txBody>
        </p:sp>
      </p:grpSp>
      <p:grpSp>
        <p:nvGrpSpPr>
          <p:cNvPr id="226" name="Gruppo 225">
            <a:extLst>
              <a:ext uri="{FF2B5EF4-FFF2-40B4-BE49-F238E27FC236}">
                <a16:creationId xmlns:a16="http://schemas.microsoft.com/office/drawing/2014/main" id="{D317813D-DE1B-401E-881E-3DC92FF5204E}"/>
              </a:ext>
            </a:extLst>
          </p:cNvPr>
          <p:cNvGrpSpPr/>
          <p:nvPr/>
        </p:nvGrpSpPr>
        <p:grpSpPr>
          <a:xfrm>
            <a:off x="7797538" y="3251439"/>
            <a:ext cx="1260000" cy="324000"/>
            <a:chOff x="4234699" y="2322259"/>
            <a:chExt cx="1247360" cy="587752"/>
          </a:xfrm>
          <a:scene3d>
            <a:camera prst="orthographicFront"/>
            <a:lightRig rig="threePt" dir="t"/>
          </a:scene3d>
        </p:grpSpPr>
        <p:sp>
          <p:nvSpPr>
            <p:cNvPr id="227" name="Rettangolo con angoli ritagliati in diagonale 226">
              <a:extLst>
                <a:ext uri="{FF2B5EF4-FFF2-40B4-BE49-F238E27FC236}">
                  <a16:creationId xmlns:a16="http://schemas.microsoft.com/office/drawing/2014/main" id="{75E8B320-0A9D-4B45-AC59-8F3FA747F377}"/>
                </a:ext>
              </a:extLst>
            </p:cNvPr>
            <p:cNvSpPr/>
            <p:nvPr/>
          </p:nvSpPr>
          <p:spPr>
            <a:xfrm>
              <a:off x="4234699" y="2322259"/>
              <a:ext cx="1247360" cy="587752"/>
            </a:xfrm>
            <a:prstGeom prst="snip2Diag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8" name="CasellaDiTesto 227">
              <a:extLst>
                <a:ext uri="{FF2B5EF4-FFF2-40B4-BE49-F238E27FC236}">
                  <a16:creationId xmlns:a16="http://schemas.microsoft.com/office/drawing/2014/main" id="{05F40D50-D6CE-4589-BEE2-E8CB8D196422}"/>
                </a:ext>
              </a:extLst>
            </p:cNvPr>
            <p:cNvSpPr txBox="1"/>
            <p:nvPr/>
          </p:nvSpPr>
          <p:spPr>
            <a:xfrm>
              <a:off x="4283679" y="2371239"/>
              <a:ext cx="1149400" cy="4897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rm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ORTOPEDIA E TRAUMATOLOGIA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ANTINOLFI </a:t>
              </a:r>
              <a:r>
                <a:rPr lang="it-IT" sz="500" kern="1200" dirty="0" err="1"/>
                <a:t>PierluigI</a:t>
              </a:r>
              <a:endParaRPr lang="it-IT" sz="500" kern="1200" dirty="0"/>
            </a:p>
          </p:txBody>
        </p:sp>
      </p:grpSp>
      <p:grpSp>
        <p:nvGrpSpPr>
          <p:cNvPr id="229" name="Gruppo 228">
            <a:extLst>
              <a:ext uri="{FF2B5EF4-FFF2-40B4-BE49-F238E27FC236}">
                <a16:creationId xmlns:a16="http://schemas.microsoft.com/office/drawing/2014/main" id="{8536A672-53A2-457E-93CF-176295214F3A}"/>
              </a:ext>
            </a:extLst>
          </p:cNvPr>
          <p:cNvGrpSpPr/>
          <p:nvPr/>
        </p:nvGrpSpPr>
        <p:grpSpPr>
          <a:xfrm>
            <a:off x="7797538" y="3622190"/>
            <a:ext cx="1260000" cy="324000"/>
            <a:chOff x="5669209" y="2322259"/>
            <a:chExt cx="891188" cy="636268"/>
          </a:xfrm>
          <a:scene3d>
            <a:camera prst="orthographicFront"/>
            <a:lightRig rig="threePt" dir="t"/>
          </a:scene3d>
        </p:grpSpPr>
        <p:sp>
          <p:nvSpPr>
            <p:cNvPr id="230" name="Rettangolo 229">
              <a:extLst>
                <a:ext uri="{FF2B5EF4-FFF2-40B4-BE49-F238E27FC236}">
                  <a16:creationId xmlns:a16="http://schemas.microsoft.com/office/drawing/2014/main" id="{7AC2F5AD-5D94-4290-911C-C71721630AFE}"/>
                </a:ext>
              </a:extLst>
            </p:cNvPr>
            <p:cNvSpPr/>
            <p:nvPr/>
          </p:nvSpPr>
          <p:spPr>
            <a:xfrm>
              <a:off x="5669209" y="2322259"/>
              <a:ext cx="891188" cy="636268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1" name="CasellaDiTesto 230">
              <a:extLst>
                <a:ext uri="{FF2B5EF4-FFF2-40B4-BE49-F238E27FC236}">
                  <a16:creationId xmlns:a16="http://schemas.microsoft.com/office/drawing/2014/main" id="{AB2D5C45-F173-4647-9F64-3C45F7B93979}"/>
                </a:ext>
              </a:extLst>
            </p:cNvPr>
            <p:cNvSpPr txBox="1"/>
            <p:nvPr/>
          </p:nvSpPr>
          <p:spPr>
            <a:xfrm>
              <a:off x="5669209" y="2322259"/>
              <a:ext cx="891188" cy="6362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rm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UROLOGIA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PANSADORO Alberto</a:t>
              </a:r>
            </a:p>
          </p:txBody>
        </p:sp>
      </p:grpSp>
      <p:grpSp>
        <p:nvGrpSpPr>
          <p:cNvPr id="232" name="Gruppo 231">
            <a:extLst>
              <a:ext uri="{FF2B5EF4-FFF2-40B4-BE49-F238E27FC236}">
                <a16:creationId xmlns:a16="http://schemas.microsoft.com/office/drawing/2014/main" id="{28EFF556-E248-42FC-8912-AC4738685889}"/>
              </a:ext>
            </a:extLst>
          </p:cNvPr>
          <p:cNvGrpSpPr/>
          <p:nvPr/>
        </p:nvGrpSpPr>
        <p:grpSpPr>
          <a:xfrm>
            <a:off x="7812071" y="3992050"/>
            <a:ext cx="1260000" cy="308630"/>
            <a:chOff x="6749334" y="2552911"/>
            <a:chExt cx="1507365" cy="743719"/>
          </a:xfrm>
          <a:scene3d>
            <a:camera prst="orthographicFront"/>
            <a:lightRig rig="threePt" dir="t"/>
          </a:scene3d>
        </p:grpSpPr>
        <p:sp>
          <p:nvSpPr>
            <p:cNvPr id="233" name="Rettangolo con angoli ritagliati in diagonale 232">
              <a:extLst>
                <a:ext uri="{FF2B5EF4-FFF2-40B4-BE49-F238E27FC236}">
                  <a16:creationId xmlns:a16="http://schemas.microsoft.com/office/drawing/2014/main" id="{C1BE5858-6D70-4AED-9C60-9280E55D5F0A}"/>
                </a:ext>
              </a:extLst>
            </p:cNvPr>
            <p:cNvSpPr/>
            <p:nvPr/>
          </p:nvSpPr>
          <p:spPr>
            <a:xfrm>
              <a:off x="6749334" y="2552911"/>
              <a:ext cx="1507365" cy="743719"/>
            </a:xfrm>
            <a:prstGeom prst="snip2DiagRect">
              <a:avLst/>
            </a:prstGeom>
            <a:solidFill>
              <a:schemeClr val="accent2"/>
            </a:solidFill>
            <a:ln>
              <a:solidFill>
                <a:srgbClr val="F93919"/>
              </a:solidFill>
            </a:ln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4" name="CasellaDiTesto 233">
              <a:extLst>
                <a:ext uri="{FF2B5EF4-FFF2-40B4-BE49-F238E27FC236}">
                  <a16:creationId xmlns:a16="http://schemas.microsoft.com/office/drawing/2014/main" id="{E873807A-ECB9-4523-BBE5-2237AD6F100E}"/>
                </a:ext>
              </a:extLst>
            </p:cNvPr>
            <p:cNvSpPr txBox="1"/>
            <p:nvPr/>
          </p:nvSpPr>
          <p:spPr>
            <a:xfrm>
              <a:off x="6821211" y="2577698"/>
              <a:ext cx="1367160" cy="6727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rm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CLINICA UROLOGICA ANDROLOGICA E UROGINECOLGICA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CONTANTINI Elisabetta</a:t>
              </a:r>
            </a:p>
          </p:txBody>
        </p:sp>
      </p:grpSp>
      <p:grpSp>
        <p:nvGrpSpPr>
          <p:cNvPr id="235" name="Gruppo 234">
            <a:extLst>
              <a:ext uri="{FF2B5EF4-FFF2-40B4-BE49-F238E27FC236}">
                <a16:creationId xmlns:a16="http://schemas.microsoft.com/office/drawing/2014/main" id="{77244D14-370B-43D7-A2EC-ECD8CB6B944C}"/>
              </a:ext>
            </a:extLst>
          </p:cNvPr>
          <p:cNvGrpSpPr/>
          <p:nvPr/>
        </p:nvGrpSpPr>
        <p:grpSpPr>
          <a:xfrm>
            <a:off x="7806015" y="4305392"/>
            <a:ext cx="1271649" cy="363393"/>
            <a:chOff x="8442062" y="2212678"/>
            <a:chExt cx="1241452" cy="1010862"/>
          </a:xfrm>
          <a:scene3d>
            <a:camera prst="orthographicFront"/>
            <a:lightRig rig="threePt" dir="t"/>
          </a:scene3d>
        </p:grpSpPr>
        <p:sp>
          <p:nvSpPr>
            <p:cNvPr id="236" name="Rettangolo 235">
              <a:extLst>
                <a:ext uri="{FF2B5EF4-FFF2-40B4-BE49-F238E27FC236}">
                  <a16:creationId xmlns:a16="http://schemas.microsoft.com/office/drawing/2014/main" id="{10E865CA-1FAA-4F84-B771-6F69C1123240}"/>
                </a:ext>
              </a:extLst>
            </p:cNvPr>
            <p:cNvSpPr/>
            <p:nvPr/>
          </p:nvSpPr>
          <p:spPr>
            <a:xfrm>
              <a:off x="8442062" y="2322259"/>
              <a:ext cx="1230080" cy="843438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7" name="CasellaDiTesto 236">
              <a:extLst>
                <a:ext uri="{FF2B5EF4-FFF2-40B4-BE49-F238E27FC236}">
                  <a16:creationId xmlns:a16="http://schemas.microsoft.com/office/drawing/2014/main" id="{741A1EF6-77F6-4966-ABF2-D03125E305C4}"/>
                </a:ext>
              </a:extLst>
            </p:cNvPr>
            <p:cNvSpPr txBox="1"/>
            <p:nvPr/>
          </p:nvSpPr>
          <p:spPr>
            <a:xfrm>
              <a:off x="8453434" y="2212678"/>
              <a:ext cx="1230080" cy="10108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rm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CHIRURGIA DELLA MANO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BRAGHIROLI Luca f.f.</a:t>
              </a:r>
            </a:p>
          </p:txBody>
        </p:sp>
      </p:grpSp>
      <p:grpSp>
        <p:nvGrpSpPr>
          <p:cNvPr id="238" name="Gruppo 237">
            <a:extLst>
              <a:ext uri="{FF2B5EF4-FFF2-40B4-BE49-F238E27FC236}">
                <a16:creationId xmlns:a16="http://schemas.microsoft.com/office/drawing/2014/main" id="{3FACF7F6-1C76-4C8E-8578-FD0C162B1487}"/>
              </a:ext>
            </a:extLst>
          </p:cNvPr>
          <p:cNvGrpSpPr/>
          <p:nvPr/>
        </p:nvGrpSpPr>
        <p:grpSpPr>
          <a:xfrm>
            <a:off x="9188347" y="2459057"/>
            <a:ext cx="792000" cy="324000"/>
            <a:chOff x="889618" y="3298440"/>
            <a:chExt cx="1524752" cy="722392"/>
          </a:xfrm>
          <a:scene3d>
            <a:camera prst="orthographicFront"/>
            <a:lightRig rig="threePt" dir="t"/>
          </a:scene3d>
        </p:grpSpPr>
        <p:sp>
          <p:nvSpPr>
            <p:cNvPr id="239" name="Ovale 238">
              <a:extLst>
                <a:ext uri="{FF2B5EF4-FFF2-40B4-BE49-F238E27FC236}">
                  <a16:creationId xmlns:a16="http://schemas.microsoft.com/office/drawing/2014/main" id="{770A1C07-772B-4700-96F5-6141DEF47BD4}"/>
                </a:ext>
              </a:extLst>
            </p:cNvPr>
            <p:cNvSpPr/>
            <p:nvPr/>
          </p:nvSpPr>
          <p:spPr>
            <a:xfrm>
              <a:off x="889618" y="3298440"/>
              <a:ext cx="1524752" cy="722392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0" name="Ovale 4">
              <a:extLst>
                <a:ext uri="{FF2B5EF4-FFF2-40B4-BE49-F238E27FC236}">
                  <a16:creationId xmlns:a16="http://schemas.microsoft.com/office/drawing/2014/main" id="{F8EDC11C-906B-4511-B6FC-AB8EA47F49BC}"/>
                </a:ext>
              </a:extLst>
            </p:cNvPr>
            <p:cNvSpPr txBox="1"/>
            <p:nvPr/>
          </p:nvSpPr>
          <p:spPr>
            <a:xfrm>
              <a:off x="1039798" y="3404233"/>
              <a:ext cx="1287956" cy="5108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ENDOCRINOCHIRURGIA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dirty="0">
                  <a:solidFill>
                    <a:schemeClr val="tx1"/>
                  </a:solidFill>
                </a:rPr>
                <a:t>L</a:t>
              </a:r>
              <a:r>
                <a:rPr lang="it-IT" sz="400" kern="1200" dirty="0">
                  <a:solidFill>
                    <a:schemeClr val="tx1"/>
                  </a:solidFill>
                </a:rPr>
                <a:t>UCCHINI Roberta</a:t>
              </a:r>
            </a:p>
          </p:txBody>
        </p:sp>
      </p:grpSp>
      <p:grpSp>
        <p:nvGrpSpPr>
          <p:cNvPr id="241" name="Gruppo 240">
            <a:extLst>
              <a:ext uri="{FF2B5EF4-FFF2-40B4-BE49-F238E27FC236}">
                <a16:creationId xmlns:a16="http://schemas.microsoft.com/office/drawing/2014/main" id="{8C545245-03FE-432E-982F-3C7A1CE21C52}"/>
              </a:ext>
            </a:extLst>
          </p:cNvPr>
          <p:cNvGrpSpPr/>
          <p:nvPr/>
        </p:nvGrpSpPr>
        <p:grpSpPr>
          <a:xfrm>
            <a:off x="9151332" y="2805965"/>
            <a:ext cx="792000" cy="324000"/>
            <a:chOff x="2678278" y="3289706"/>
            <a:chExt cx="1436025" cy="767295"/>
          </a:xfrm>
          <a:scene3d>
            <a:camera prst="orthographicFront"/>
            <a:lightRig rig="threePt" dir="t"/>
          </a:scene3d>
        </p:grpSpPr>
        <p:sp>
          <p:nvSpPr>
            <p:cNvPr id="242" name="Ovale 241">
              <a:extLst>
                <a:ext uri="{FF2B5EF4-FFF2-40B4-BE49-F238E27FC236}">
                  <a16:creationId xmlns:a16="http://schemas.microsoft.com/office/drawing/2014/main" id="{2A512544-5F5B-413A-B766-BBD8FC79AF33}"/>
                </a:ext>
              </a:extLst>
            </p:cNvPr>
            <p:cNvSpPr/>
            <p:nvPr/>
          </p:nvSpPr>
          <p:spPr>
            <a:xfrm>
              <a:off x="2678278" y="3289706"/>
              <a:ext cx="1436025" cy="767295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3" name="Ovale 4">
              <a:extLst>
                <a:ext uri="{FF2B5EF4-FFF2-40B4-BE49-F238E27FC236}">
                  <a16:creationId xmlns:a16="http://schemas.microsoft.com/office/drawing/2014/main" id="{A39CBB60-F4C7-4C0C-BF8A-FB65DEA40605}"/>
                </a:ext>
              </a:extLst>
            </p:cNvPr>
            <p:cNvSpPr txBox="1"/>
            <p:nvPr/>
          </p:nvSpPr>
          <p:spPr>
            <a:xfrm>
              <a:off x="2744758" y="3633637"/>
              <a:ext cx="1322090" cy="1981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CHIRURGIA DELLE URGENZE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 RICCI Francesco</a:t>
              </a:r>
            </a:p>
          </p:txBody>
        </p:sp>
      </p:grpSp>
      <p:grpSp>
        <p:nvGrpSpPr>
          <p:cNvPr id="244" name="Gruppo 243">
            <a:extLst>
              <a:ext uri="{FF2B5EF4-FFF2-40B4-BE49-F238E27FC236}">
                <a16:creationId xmlns:a16="http://schemas.microsoft.com/office/drawing/2014/main" id="{C9420E01-00C7-47F2-8255-CB3E0FAC8FC9}"/>
              </a:ext>
            </a:extLst>
          </p:cNvPr>
          <p:cNvGrpSpPr/>
          <p:nvPr/>
        </p:nvGrpSpPr>
        <p:grpSpPr>
          <a:xfrm>
            <a:off x="9152885" y="3149868"/>
            <a:ext cx="792000" cy="324000"/>
            <a:chOff x="2707562" y="4067990"/>
            <a:chExt cx="1488948" cy="696557"/>
          </a:xfrm>
          <a:scene3d>
            <a:camera prst="orthographicFront"/>
            <a:lightRig rig="threePt" dir="t"/>
          </a:scene3d>
        </p:grpSpPr>
        <p:sp>
          <p:nvSpPr>
            <p:cNvPr id="245" name="Ovale 244">
              <a:extLst>
                <a:ext uri="{FF2B5EF4-FFF2-40B4-BE49-F238E27FC236}">
                  <a16:creationId xmlns:a16="http://schemas.microsoft.com/office/drawing/2014/main" id="{B0FFAB2C-2C42-474B-A9D5-D2FF8D4CAE92}"/>
                </a:ext>
              </a:extLst>
            </p:cNvPr>
            <p:cNvSpPr/>
            <p:nvPr/>
          </p:nvSpPr>
          <p:spPr>
            <a:xfrm>
              <a:off x="2707562" y="4067990"/>
              <a:ext cx="1488948" cy="696557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6" name="Ovale 4">
              <a:extLst>
                <a:ext uri="{FF2B5EF4-FFF2-40B4-BE49-F238E27FC236}">
                  <a16:creationId xmlns:a16="http://schemas.microsoft.com/office/drawing/2014/main" id="{35A6735C-ED03-4C45-AE67-3422BE2097F3}"/>
                </a:ext>
              </a:extLst>
            </p:cNvPr>
            <p:cNvSpPr txBox="1"/>
            <p:nvPr/>
          </p:nvSpPr>
          <p:spPr>
            <a:xfrm>
              <a:off x="2783717" y="4407813"/>
              <a:ext cx="1302830" cy="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400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247" name="Gruppo 246">
            <a:extLst>
              <a:ext uri="{FF2B5EF4-FFF2-40B4-BE49-F238E27FC236}">
                <a16:creationId xmlns:a16="http://schemas.microsoft.com/office/drawing/2014/main" id="{83099E91-B3AA-4149-8BFB-8BCE695B633C}"/>
              </a:ext>
            </a:extLst>
          </p:cNvPr>
          <p:cNvGrpSpPr/>
          <p:nvPr/>
        </p:nvGrpSpPr>
        <p:grpSpPr>
          <a:xfrm>
            <a:off x="9214827" y="3494245"/>
            <a:ext cx="756000" cy="324000"/>
            <a:chOff x="4595537" y="3144808"/>
            <a:chExt cx="1528049" cy="694512"/>
          </a:xfrm>
          <a:scene3d>
            <a:camera prst="orthographicFront"/>
            <a:lightRig rig="threePt" dir="t"/>
          </a:scene3d>
        </p:grpSpPr>
        <p:sp>
          <p:nvSpPr>
            <p:cNvPr id="248" name="Ovale 247">
              <a:extLst>
                <a:ext uri="{FF2B5EF4-FFF2-40B4-BE49-F238E27FC236}">
                  <a16:creationId xmlns:a16="http://schemas.microsoft.com/office/drawing/2014/main" id="{D7F924FB-4724-46A6-A681-061158009B35}"/>
                </a:ext>
              </a:extLst>
            </p:cNvPr>
            <p:cNvSpPr/>
            <p:nvPr/>
          </p:nvSpPr>
          <p:spPr>
            <a:xfrm>
              <a:off x="4595537" y="3144808"/>
              <a:ext cx="1528049" cy="694512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9" name="Ovale 4">
              <a:extLst>
                <a:ext uri="{FF2B5EF4-FFF2-40B4-BE49-F238E27FC236}">
                  <a16:creationId xmlns:a16="http://schemas.microsoft.com/office/drawing/2014/main" id="{8A09BF06-B8B7-4183-BC6D-A6C8929DCC17}"/>
                </a:ext>
              </a:extLst>
            </p:cNvPr>
            <p:cNvSpPr txBox="1"/>
            <p:nvPr/>
          </p:nvSpPr>
          <p:spPr>
            <a:xfrm>
              <a:off x="4819315" y="3246518"/>
              <a:ext cx="1080494" cy="49109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CHIRURGIA ORTOPEDICA</a:t>
              </a:r>
            </a:p>
          </p:txBody>
        </p:sp>
      </p:grpSp>
      <p:grpSp>
        <p:nvGrpSpPr>
          <p:cNvPr id="250" name="Gruppo 249">
            <a:extLst>
              <a:ext uri="{FF2B5EF4-FFF2-40B4-BE49-F238E27FC236}">
                <a16:creationId xmlns:a16="http://schemas.microsoft.com/office/drawing/2014/main" id="{7C05FD47-27A6-4652-A30A-3EE7A32DC51F}"/>
              </a:ext>
            </a:extLst>
          </p:cNvPr>
          <p:cNvGrpSpPr/>
          <p:nvPr/>
        </p:nvGrpSpPr>
        <p:grpSpPr>
          <a:xfrm>
            <a:off x="9125670" y="3825065"/>
            <a:ext cx="756000" cy="324000"/>
            <a:chOff x="4546539" y="3978822"/>
            <a:chExt cx="1626009" cy="655567"/>
          </a:xfrm>
          <a:scene3d>
            <a:camera prst="orthographicFront"/>
            <a:lightRig rig="threePt" dir="t"/>
          </a:scene3d>
        </p:grpSpPr>
        <p:sp>
          <p:nvSpPr>
            <p:cNvPr id="251" name="Ovale 250">
              <a:extLst>
                <a:ext uri="{FF2B5EF4-FFF2-40B4-BE49-F238E27FC236}">
                  <a16:creationId xmlns:a16="http://schemas.microsoft.com/office/drawing/2014/main" id="{52189165-2CEF-450E-BCFD-193C5FA8B112}"/>
                </a:ext>
              </a:extLst>
            </p:cNvPr>
            <p:cNvSpPr/>
            <p:nvPr/>
          </p:nvSpPr>
          <p:spPr>
            <a:xfrm>
              <a:off x="4546539" y="3978822"/>
              <a:ext cx="1626009" cy="655567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2" name="Ovale 4">
              <a:extLst>
                <a:ext uri="{FF2B5EF4-FFF2-40B4-BE49-F238E27FC236}">
                  <a16:creationId xmlns:a16="http://schemas.microsoft.com/office/drawing/2014/main" id="{B9B04F67-DBB6-4F61-8783-E08F4EE77EE9}"/>
                </a:ext>
              </a:extLst>
            </p:cNvPr>
            <p:cNvSpPr txBox="1"/>
            <p:nvPr/>
          </p:nvSpPr>
          <p:spPr>
            <a:xfrm>
              <a:off x="4784663" y="4074828"/>
              <a:ext cx="1149761" cy="4635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TRAUMATOLOGIA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TOMASSINI Dante</a:t>
              </a:r>
            </a:p>
          </p:txBody>
        </p:sp>
      </p:grpSp>
      <p:grpSp>
        <p:nvGrpSpPr>
          <p:cNvPr id="255" name="Gruppo 254">
            <a:extLst>
              <a:ext uri="{FF2B5EF4-FFF2-40B4-BE49-F238E27FC236}">
                <a16:creationId xmlns:a16="http://schemas.microsoft.com/office/drawing/2014/main" id="{05F732CC-B372-4B0B-A899-BE726086AE45}"/>
              </a:ext>
            </a:extLst>
          </p:cNvPr>
          <p:cNvGrpSpPr/>
          <p:nvPr/>
        </p:nvGrpSpPr>
        <p:grpSpPr>
          <a:xfrm>
            <a:off x="5499933" y="3555161"/>
            <a:ext cx="1260000" cy="324000"/>
            <a:chOff x="2832817" y="1731280"/>
            <a:chExt cx="2074953" cy="958913"/>
          </a:xfrm>
          <a:scene3d>
            <a:camera prst="orthographicFront"/>
            <a:lightRig rig="threePt" dir="t"/>
          </a:scene3d>
        </p:grpSpPr>
        <p:sp>
          <p:nvSpPr>
            <p:cNvPr id="256" name="Rettangolo 255">
              <a:extLst>
                <a:ext uri="{FF2B5EF4-FFF2-40B4-BE49-F238E27FC236}">
                  <a16:creationId xmlns:a16="http://schemas.microsoft.com/office/drawing/2014/main" id="{6B0B989A-4B9A-49B2-9E68-3387ABA71113}"/>
                </a:ext>
              </a:extLst>
            </p:cNvPr>
            <p:cNvSpPr/>
            <p:nvPr/>
          </p:nvSpPr>
          <p:spPr>
            <a:xfrm>
              <a:off x="2848852" y="1754333"/>
              <a:ext cx="2058918" cy="935860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7" name="CasellaDiTesto 256">
              <a:extLst>
                <a:ext uri="{FF2B5EF4-FFF2-40B4-BE49-F238E27FC236}">
                  <a16:creationId xmlns:a16="http://schemas.microsoft.com/office/drawing/2014/main" id="{746F62F3-6A22-41FD-9537-E928036D8257}"/>
                </a:ext>
              </a:extLst>
            </p:cNvPr>
            <p:cNvSpPr txBox="1"/>
            <p:nvPr/>
          </p:nvSpPr>
          <p:spPr>
            <a:xfrm>
              <a:off x="2832817" y="1731280"/>
              <a:ext cx="2058918" cy="93586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OSTERICIA E GINECOLOGIA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MANCI Natalina</a:t>
              </a:r>
            </a:p>
          </p:txBody>
        </p:sp>
      </p:grpSp>
      <p:grpSp>
        <p:nvGrpSpPr>
          <p:cNvPr id="258" name="Gruppo 257">
            <a:extLst>
              <a:ext uri="{FF2B5EF4-FFF2-40B4-BE49-F238E27FC236}">
                <a16:creationId xmlns:a16="http://schemas.microsoft.com/office/drawing/2014/main" id="{05EDB311-CC1B-4036-A584-27F63E2945FE}"/>
              </a:ext>
            </a:extLst>
          </p:cNvPr>
          <p:cNvGrpSpPr/>
          <p:nvPr/>
        </p:nvGrpSpPr>
        <p:grpSpPr>
          <a:xfrm>
            <a:off x="5504348" y="3925946"/>
            <a:ext cx="1260703" cy="324000"/>
            <a:chOff x="5489753" y="1879221"/>
            <a:chExt cx="2233956" cy="770931"/>
          </a:xfrm>
          <a:scene3d>
            <a:camera prst="orthographicFront"/>
            <a:lightRig rig="threePt" dir="t"/>
          </a:scene3d>
        </p:grpSpPr>
        <p:sp>
          <p:nvSpPr>
            <p:cNvPr id="259" name="Rettangolo 258">
              <a:extLst>
                <a:ext uri="{FF2B5EF4-FFF2-40B4-BE49-F238E27FC236}">
                  <a16:creationId xmlns:a16="http://schemas.microsoft.com/office/drawing/2014/main" id="{A83869A9-F54D-406E-BE2E-8E21E1A3F080}"/>
                </a:ext>
              </a:extLst>
            </p:cNvPr>
            <p:cNvSpPr/>
            <p:nvPr/>
          </p:nvSpPr>
          <p:spPr>
            <a:xfrm>
              <a:off x="5490999" y="1879221"/>
              <a:ext cx="2232710" cy="770931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0" name="CasellaDiTesto 259">
              <a:extLst>
                <a:ext uri="{FF2B5EF4-FFF2-40B4-BE49-F238E27FC236}">
                  <a16:creationId xmlns:a16="http://schemas.microsoft.com/office/drawing/2014/main" id="{16BAA2C6-09E9-4E5C-AD1D-867B7542AF43}"/>
                </a:ext>
              </a:extLst>
            </p:cNvPr>
            <p:cNvSpPr txBox="1"/>
            <p:nvPr/>
          </p:nvSpPr>
          <p:spPr>
            <a:xfrm>
              <a:off x="5489753" y="1956047"/>
              <a:ext cx="2232710" cy="5140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PEDIATRIA NEONATOLOGIA E UTIN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CELI Federica </a:t>
              </a:r>
            </a:p>
          </p:txBody>
        </p:sp>
      </p:grpSp>
      <p:grpSp>
        <p:nvGrpSpPr>
          <p:cNvPr id="261" name="Gruppo 260">
            <a:extLst>
              <a:ext uri="{FF2B5EF4-FFF2-40B4-BE49-F238E27FC236}">
                <a16:creationId xmlns:a16="http://schemas.microsoft.com/office/drawing/2014/main" id="{F056D968-CD87-4F18-BA11-83BAC2BA359B}"/>
              </a:ext>
            </a:extLst>
          </p:cNvPr>
          <p:cNvGrpSpPr/>
          <p:nvPr/>
        </p:nvGrpSpPr>
        <p:grpSpPr>
          <a:xfrm>
            <a:off x="6867404" y="3553823"/>
            <a:ext cx="756000" cy="324000"/>
            <a:chOff x="3571390" y="3607189"/>
            <a:chExt cx="1846568" cy="862631"/>
          </a:xfrm>
          <a:scene3d>
            <a:camera prst="orthographicFront"/>
            <a:lightRig rig="threePt" dir="t"/>
          </a:scene3d>
        </p:grpSpPr>
        <p:sp>
          <p:nvSpPr>
            <p:cNvPr id="262" name="Ovale 261">
              <a:extLst>
                <a:ext uri="{FF2B5EF4-FFF2-40B4-BE49-F238E27FC236}">
                  <a16:creationId xmlns:a16="http://schemas.microsoft.com/office/drawing/2014/main" id="{00CB55FA-30A5-45C4-8630-19BF2FE870FB}"/>
                </a:ext>
              </a:extLst>
            </p:cNvPr>
            <p:cNvSpPr/>
            <p:nvPr/>
          </p:nvSpPr>
          <p:spPr>
            <a:xfrm>
              <a:off x="3571390" y="3607189"/>
              <a:ext cx="1846568" cy="862631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3" name="Ovale 4">
              <a:extLst>
                <a:ext uri="{FF2B5EF4-FFF2-40B4-BE49-F238E27FC236}">
                  <a16:creationId xmlns:a16="http://schemas.microsoft.com/office/drawing/2014/main" id="{3DC0EBB9-FEE1-416B-A4C5-2443835051C2}"/>
                </a:ext>
              </a:extLst>
            </p:cNvPr>
            <p:cNvSpPr txBox="1"/>
            <p:nvPr/>
          </p:nvSpPr>
          <p:spPr>
            <a:xfrm>
              <a:off x="3651330" y="3780735"/>
              <a:ext cx="1683865" cy="5814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CHIRURGIA GINECOLOGICA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PROVARONI Angelo</a:t>
              </a:r>
            </a:p>
          </p:txBody>
        </p:sp>
      </p:grpSp>
      <p:grpSp>
        <p:nvGrpSpPr>
          <p:cNvPr id="264" name="Gruppo 263">
            <a:extLst>
              <a:ext uri="{FF2B5EF4-FFF2-40B4-BE49-F238E27FC236}">
                <a16:creationId xmlns:a16="http://schemas.microsoft.com/office/drawing/2014/main" id="{F7B83ED7-2F2C-4656-AF1C-714CB9787EFA}"/>
              </a:ext>
            </a:extLst>
          </p:cNvPr>
          <p:cNvGrpSpPr/>
          <p:nvPr/>
        </p:nvGrpSpPr>
        <p:grpSpPr>
          <a:xfrm>
            <a:off x="6845687" y="3989625"/>
            <a:ext cx="792000" cy="288000"/>
            <a:chOff x="6239412" y="3417087"/>
            <a:chExt cx="2007129" cy="869246"/>
          </a:xfrm>
          <a:scene3d>
            <a:camera prst="orthographicFront"/>
            <a:lightRig rig="threePt" dir="t"/>
          </a:scene3d>
        </p:grpSpPr>
        <p:sp>
          <p:nvSpPr>
            <p:cNvPr id="265" name="Ovale 264">
              <a:extLst>
                <a:ext uri="{FF2B5EF4-FFF2-40B4-BE49-F238E27FC236}">
                  <a16:creationId xmlns:a16="http://schemas.microsoft.com/office/drawing/2014/main" id="{797AFA7A-4ADA-491E-9400-3C12EB7E95F9}"/>
                </a:ext>
              </a:extLst>
            </p:cNvPr>
            <p:cNvSpPr/>
            <p:nvPr/>
          </p:nvSpPr>
          <p:spPr>
            <a:xfrm>
              <a:off x="6239412" y="3417087"/>
              <a:ext cx="2007129" cy="869246"/>
            </a:xfrm>
            <a:prstGeom prst="ellipse">
              <a:avLst/>
            </a:prstGeom>
            <a:solidFill>
              <a:srgbClr val="92D050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6" name="Ovale 4">
              <a:extLst>
                <a:ext uri="{FF2B5EF4-FFF2-40B4-BE49-F238E27FC236}">
                  <a16:creationId xmlns:a16="http://schemas.microsoft.com/office/drawing/2014/main" id="{DE6315B1-412B-41F3-83C9-BF200B1D202A}"/>
                </a:ext>
              </a:extLst>
            </p:cNvPr>
            <p:cNvSpPr txBox="1"/>
            <p:nvPr/>
          </p:nvSpPr>
          <p:spPr>
            <a:xfrm>
              <a:off x="6533350" y="3544386"/>
              <a:ext cx="1419256" cy="61465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UTIN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 LUPIDI Mauro </a:t>
              </a:r>
            </a:p>
          </p:txBody>
        </p:sp>
      </p:grpSp>
      <p:sp>
        <p:nvSpPr>
          <p:cNvPr id="289" name="Figura a mano libera: forma 288">
            <a:extLst>
              <a:ext uri="{FF2B5EF4-FFF2-40B4-BE49-F238E27FC236}">
                <a16:creationId xmlns:a16="http://schemas.microsoft.com/office/drawing/2014/main" id="{1E010578-4549-4A6B-9676-823B6A0AC932}"/>
              </a:ext>
            </a:extLst>
          </p:cNvPr>
          <p:cNvSpPr/>
          <p:nvPr/>
        </p:nvSpPr>
        <p:spPr>
          <a:xfrm>
            <a:off x="1018111" y="3641713"/>
            <a:ext cx="1188000" cy="324000"/>
          </a:xfrm>
          <a:custGeom>
            <a:avLst/>
            <a:gdLst>
              <a:gd name="connsiteX0" fmla="*/ 0 w 2034573"/>
              <a:gd name="connsiteY0" fmla="*/ 0 h 1017286"/>
              <a:gd name="connsiteX1" fmla="*/ 2034573 w 2034573"/>
              <a:gd name="connsiteY1" fmla="*/ 0 h 1017286"/>
              <a:gd name="connsiteX2" fmla="*/ 2034573 w 2034573"/>
              <a:gd name="connsiteY2" fmla="*/ 1017286 h 1017286"/>
              <a:gd name="connsiteX3" fmla="*/ 0 w 2034573"/>
              <a:gd name="connsiteY3" fmla="*/ 1017286 h 1017286"/>
              <a:gd name="connsiteX4" fmla="*/ 0 w 2034573"/>
              <a:gd name="connsiteY4" fmla="*/ 0 h 101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573" h="1017286">
                <a:moveTo>
                  <a:pt x="0" y="0"/>
                </a:moveTo>
                <a:lnTo>
                  <a:pt x="2034573" y="0"/>
                </a:lnTo>
                <a:lnTo>
                  <a:pt x="2034573" y="1017286"/>
                </a:lnTo>
                <a:lnTo>
                  <a:pt x="0" y="1017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RADIOTERAPIA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 TRIPPA Fabio</a:t>
            </a:r>
          </a:p>
        </p:txBody>
      </p:sp>
      <p:sp>
        <p:nvSpPr>
          <p:cNvPr id="290" name="Figura a mano libera: forma 289">
            <a:extLst>
              <a:ext uri="{FF2B5EF4-FFF2-40B4-BE49-F238E27FC236}">
                <a16:creationId xmlns:a16="http://schemas.microsoft.com/office/drawing/2014/main" id="{3A667364-CF4B-4DFA-AFEA-275CF297F3B4}"/>
              </a:ext>
            </a:extLst>
          </p:cNvPr>
          <p:cNvSpPr/>
          <p:nvPr/>
        </p:nvSpPr>
        <p:spPr>
          <a:xfrm>
            <a:off x="999337" y="4017408"/>
            <a:ext cx="1188000" cy="324000"/>
          </a:xfrm>
          <a:custGeom>
            <a:avLst/>
            <a:gdLst>
              <a:gd name="connsiteX0" fmla="*/ 0 w 2034573"/>
              <a:gd name="connsiteY0" fmla="*/ 0 h 1017286"/>
              <a:gd name="connsiteX1" fmla="*/ 2034573 w 2034573"/>
              <a:gd name="connsiteY1" fmla="*/ 0 h 1017286"/>
              <a:gd name="connsiteX2" fmla="*/ 2034573 w 2034573"/>
              <a:gd name="connsiteY2" fmla="*/ 1017286 h 1017286"/>
              <a:gd name="connsiteX3" fmla="*/ 0 w 2034573"/>
              <a:gd name="connsiteY3" fmla="*/ 1017286 h 1017286"/>
              <a:gd name="connsiteX4" fmla="*/ 0 w 2034573"/>
              <a:gd name="connsiteY4" fmla="*/ 0 h 101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573" h="1017286">
                <a:moveTo>
                  <a:pt x="0" y="0"/>
                </a:moveTo>
                <a:lnTo>
                  <a:pt x="2034573" y="0"/>
                </a:lnTo>
                <a:lnTo>
                  <a:pt x="2034573" y="1017286"/>
                </a:lnTo>
                <a:lnTo>
                  <a:pt x="0" y="1017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ONCOLOGIA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BRACARDA Sergio</a:t>
            </a:r>
          </a:p>
        </p:txBody>
      </p:sp>
      <p:sp>
        <p:nvSpPr>
          <p:cNvPr id="291" name="Figura a mano libera: forma 290">
            <a:extLst>
              <a:ext uri="{FF2B5EF4-FFF2-40B4-BE49-F238E27FC236}">
                <a16:creationId xmlns:a16="http://schemas.microsoft.com/office/drawing/2014/main" id="{16F25130-A8B5-4A44-8A91-11B69A42E39B}"/>
              </a:ext>
            </a:extLst>
          </p:cNvPr>
          <p:cNvSpPr/>
          <p:nvPr/>
        </p:nvSpPr>
        <p:spPr>
          <a:xfrm>
            <a:off x="75775" y="3904262"/>
            <a:ext cx="792000" cy="324000"/>
          </a:xfrm>
          <a:custGeom>
            <a:avLst/>
            <a:gdLst>
              <a:gd name="connsiteX0" fmla="*/ 0 w 2034573"/>
              <a:gd name="connsiteY0" fmla="*/ 508643 h 1017286"/>
              <a:gd name="connsiteX1" fmla="*/ 1017287 w 2034573"/>
              <a:gd name="connsiteY1" fmla="*/ 0 h 1017286"/>
              <a:gd name="connsiteX2" fmla="*/ 2034574 w 2034573"/>
              <a:gd name="connsiteY2" fmla="*/ 508643 h 1017286"/>
              <a:gd name="connsiteX3" fmla="*/ 1017287 w 2034573"/>
              <a:gd name="connsiteY3" fmla="*/ 1017286 h 1017286"/>
              <a:gd name="connsiteX4" fmla="*/ 0 w 2034573"/>
              <a:gd name="connsiteY4" fmla="*/ 508643 h 101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573" h="1017286">
                <a:moveTo>
                  <a:pt x="0" y="508643"/>
                </a:moveTo>
                <a:cubicBezTo>
                  <a:pt x="0" y="227727"/>
                  <a:pt x="455455" y="0"/>
                  <a:pt x="1017287" y="0"/>
                </a:cubicBezTo>
                <a:cubicBezTo>
                  <a:pt x="1579119" y="0"/>
                  <a:pt x="2034574" y="227727"/>
                  <a:pt x="2034574" y="508643"/>
                </a:cubicBezTo>
                <a:cubicBezTo>
                  <a:pt x="2034574" y="789559"/>
                  <a:pt x="1579119" y="1017286"/>
                  <a:pt x="1017287" y="1017286"/>
                </a:cubicBezTo>
                <a:cubicBezTo>
                  <a:pt x="455455" y="1017286"/>
                  <a:pt x="0" y="789559"/>
                  <a:pt x="0" y="508643"/>
                </a:cubicBezTo>
                <a:close/>
              </a:path>
            </a:pathLst>
          </a:cu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ONCOLOGIA CLINICA</a:t>
            </a:r>
          </a:p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PARRIANI Damiano</a:t>
            </a:r>
          </a:p>
        </p:txBody>
      </p:sp>
      <p:sp>
        <p:nvSpPr>
          <p:cNvPr id="292" name="Figura a mano libera: forma 291">
            <a:extLst>
              <a:ext uri="{FF2B5EF4-FFF2-40B4-BE49-F238E27FC236}">
                <a16:creationId xmlns:a16="http://schemas.microsoft.com/office/drawing/2014/main" id="{BCC39BA2-89B2-4F34-A35C-DFB96B3AD56D}"/>
              </a:ext>
            </a:extLst>
          </p:cNvPr>
          <p:cNvSpPr/>
          <p:nvPr/>
        </p:nvSpPr>
        <p:spPr>
          <a:xfrm>
            <a:off x="25456" y="3330030"/>
            <a:ext cx="828000" cy="396000"/>
          </a:xfrm>
          <a:custGeom>
            <a:avLst/>
            <a:gdLst>
              <a:gd name="connsiteX0" fmla="*/ 0 w 2034573"/>
              <a:gd name="connsiteY0" fmla="*/ 508643 h 1017286"/>
              <a:gd name="connsiteX1" fmla="*/ 1017287 w 2034573"/>
              <a:gd name="connsiteY1" fmla="*/ 0 h 1017286"/>
              <a:gd name="connsiteX2" fmla="*/ 2034574 w 2034573"/>
              <a:gd name="connsiteY2" fmla="*/ 508643 h 1017286"/>
              <a:gd name="connsiteX3" fmla="*/ 1017287 w 2034573"/>
              <a:gd name="connsiteY3" fmla="*/ 1017286 h 1017286"/>
              <a:gd name="connsiteX4" fmla="*/ 0 w 2034573"/>
              <a:gd name="connsiteY4" fmla="*/ 508643 h 101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573" h="1017286">
                <a:moveTo>
                  <a:pt x="0" y="508643"/>
                </a:moveTo>
                <a:cubicBezTo>
                  <a:pt x="0" y="227727"/>
                  <a:pt x="455455" y="0"/>
                  <a:pt x="1017287" y="0"/>
                </a:cubicBezTo>
                <a:cubicBezTo>
                  <a:pt x="1579119" y="0"/>
                  <a:pt x="2034574" y="227727"/>
                  <a:pt x="2034574" y="508643"/>
                </a:cubicBezTo>
                <a:cubicBezTo>
                  <a:pt x="2034574" y="789559"/>
                  <a:pt x="1579119" y="1017286"/>
                  <a:pt x="1017287" y="1017286"/>
                </a:cubicBezTo>
                <a:cubicBezTo>
                  <a:pt x="455455" y="1017286"/>
                  <a:pt x="0" y="789559"/>
                  <a:pt x="0" y="508643"/>
                </a:cubicBezTo>
                <a:close/>
              </a:path>
            </a:pathLst>
          </a:cu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none" lIns="0" tIns="0" rIns="0" bIns="0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DIAGNOSTICA</a:t>
            </a:r>
          </a:p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 MOLECOLARE E PATOLOGIA </a:t>
            </a:r>
          </a:p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MAMMARIA</a:t>
            </a:r>
          </a:p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MACCIO’ Tiziana</a:t>
            </a:r>
          </a:p>
        </p:txBody>
      </p:sp>
      <p:sp>
        <p:nvSpPr>
          <p:cNvPr id="293" name="Figura a mano libera: forma 292">
            <a:extLst>
              <a:ext uri="{FF2B5EF4-FFF2-40B4-BE49-F238E27FC236}">
                <a16:creationId xmlns:a16="http://schemas.microsoft.com/office/drawing/2014/main" id="{24E40088-0D5F-45B5-A00E-952B9E985135}"/>
              </a:ext>
            </a:extLst>
          </p:cNvPr>
          <p:cNvSpPr/>
          <p:nvPr/>
        </p:nvSpPr>
        <p:spPr>
          <a:xfrm>
            <a:off x="73406" y="2893363"/>
            <a:ext cx="828000" cy="324000"/>
          </a:xfrm>
          <a:custGeom>
            <a:avLst/>
            <a:gdLst>
              <a:gd name="connsiteX0" fmla="*/ 0 w 2034573"/>
              <a:gd name="connsiteY0" fmla="*/ 508643 h 1017286"/>
              <a:gd name="connsiteX1" fmla="*/ 1017287 w 2034573"/>
              <a:gd name="connsiteY1" fmla="*/ 0 h 1017286"/>
              <a:gd name="connsiteX2" fmla="*/ 2034574 w 2034573"/>
              <a:gd name="connsiteY2" fmla="*/ 508643 h 1017286"/>
              <a:gd name="connsiteX3" fmla="*/ 1017287 w 2034573"/>
              <a:gd name="connsiteY3" fmla="*/ 1017286 h 1017286"/>
              <a:gd name="connsiteX4" fmla="*/ 0 w 2034573"/>
              <a:gd name="connsiteY4" fmla="*/ 508643 h 101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4573" h="1017286">
                <a:moveTo>
                  <a:pt x="0" y="508643"/>
                </a:moveTo>
                <a:cubicBezTo>
                  <a:pt x="0" y="227727"/>
                  <a:pt x="455455" y="0"/>
                  <a:pt x="1017287" y="0"/>
                </a:cubicBezTo>
                <a:cubicBezTo>
                  <a:pt x="1579119" y="0"/>
                  <a:pt x="2034574" y="227727"/>
                  <a:pt x="2034574" y="508643"/>
                </a:cubicBezTo>
                <a:cubicBezTo>
                  <a:pt x="2034574" y="789559"/>
                  <a:pt x="1579119" y="1017286"/>
                  <a:pt x="1017287" y="1017286"/>
                </a:cubicBezTo>
                <a:cubicBezTo>
                  <a:pt x="455455" y="1017286"/>
                  <a:pt x="0" y="789559"/>
                  <a:pt x="0" y="508643"/>
                </a:cubicBezTo>
                <a:close/>
              </a:path>
            </a:pathLst>
          </a:cu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ONCOEMATOLOGIA CLINICA</a:t>
            </a:r>
          </a:p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buNone/>
            </a:pPr>
            <a:r>
              <a:rPr lang="it-IT" sz="400" kern="1200" dirty="0">
                <a:solidFill>
                  <a:schemeClr val="tx1"/>
                </a:solidFill>
              </a:rPr>
              <a:t>GENUA Angelo</a:t>
            </a:r>
          </a:p>
        </p:txBody>
      </p:sp>
      <p:sp>
        <p:nvSpPr>
          <p:cNvPr id="294" name="Figura a mano libera: forma 293">
            <a:extLst>
              <a:ext uri="{FF2B5EF4-FFF2-40B4-BE49-F238E27FC236}">
                <a16:creationId xmlns:a16="http://schemas.microsoft.com/office/drawing/2014/main" id="{AB0DCC82-D023-4737-B673-9677857F7E45}"/>
              </a:ext>
            </a:extLst>
          </p:cNvPr>
          <p:cNvSpPr/>
          <p:nvPr/>
        </p:nvSpPr>
        <p:spPr>
          <a:xfrm>
            <a:off x="996940" y="2891572"/>
            <a:ext cx="1188000" cy="324000"/>
          </a:xfrm>
          <a:custGeom>
            <a:avLst/>
            <a:gdLst>
              <a:gd name="connsiteX0" fmla="*/ 0 w 2612127"/>
              <a:gd name="connsiteY0" fmla="*/ 0 h 1038954"/>
              <a:gd name="connsiteX1" fmla="*/ 2438965 w 2612127"/>
              <a:gd name="connsiteY1" fmla="*/ 0 h 1038954"/>
              <a:gd name="connsiteX2" fmla="*/ 2612127 w 2612127"/>
              <a:gd name="connsiteY2" fmla="*/ 173162 h 1038954"/>
              <a:gd name="connsiteX3" fmla="*/ 2612127 w 2612127"/>
              <a:gd name="connsiteY3" fmla="*/ 1038954 h 1038954"/>
              <a:gd name="connsiteX4" fmla="*/ 2612127 w 2612127"/>
              <a:gd name="connsiteY4" fmla="*/ 1038954 h 1038954"/>
              <a:gd name="connsiteX5" fmla="*/ 173162 w 2612127"/>
              <a:gd name="connsiteY5" fmla="*/ 1038954 h 1038954"/>
              <a:gd name="connsiteX6" fmla="*/ 0 w 2612127"/>
              <a:gd name="connsiteY6" fmla="*/ 865792 h 1038954"/>
              <a:gd name="connsiteX7" fmla="*/ 0 w 2612127"/>
              <a:gd name="connsiteY7" fmla="*/ 0 h 1038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2127" h="1038954">
                <a:moveTo>
                  <a:pt x="0" y="0"/>
                </a:moveTo>
                <a:lnTo>
                  <a:pt x="2438965" y="0"/>
                </a:lnTo>
                <a:lnTo>
                  <a:pt x="2612127" y="173162"/>
                </a:lnTo>
                <a:lnTo>
                  <a:pt x="2612127" y="1038954"/>
                </a:lnTo>
                <a:lnTo>
                  <a:pt x="2612127" y="1038954"/>
                </a:lnTo>
                <a:lnTo>
                  <a:pt x="173162" y="1038954"/>
                </a:lnTo>
                <a:lnTo>
                  <a:pt x="0" y="8657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  <a:bevelB prst="relaxedInset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471" tIns="95471" rIns="95471" bIns="9547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ONCOEMATOLOGIA</a:t>
            </a: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 LISO Arcangelo</a:t>
            </a:r>
          </a:p>
        </p:txBody>
      </p:sp>
      <p:sp>
        <p:nvSpPr>
          <p:cNvPr id="295" name="Figura a mano libera: forma 294">
            <a:extLst>
              <a:ext uri="{FF2B5EF4-FFF2-40B4-BE49-F238E27FC236}">
                <a16:creationId xmlns:a16="http://schemas.microsoft.com/office/drawing/2014/main" id="{05B4CA46-0FA3-459A-B64B-584B83A2FAF3}"/>
              </a:ext>
            </a:extLst>
          </p:cNvPr>
          <p:cNvSpPr/>
          <p:nvPr/>
        </p:nvSpPr>
        <p:spPr>
          <a:xfrm>
            <a:off x="1002831" y="3280464"/>
            <a:ext cx="1188000" cy="324000"/>
          </a:xfrm>
          <a:custGeom>
            <a:avLst/>
            <a:gdLst>
              <a:gd name="connsiteX0" fmla="*/ 0 w 2034573"/>
              <a:gd name="connsiteY0" fmla="*/ 0 h 1017286"/>
              <a:gd name="connsiteX1" fmla="*/ 1865022 w 2034573"/>
              <a:gd name="connsiteY1" fmla="*/ 0 h 1017286"/>
              <a:gd name="connsiteX2" fmla="*/ 2034573 w 2034573"/>
              <a:gd name="connsiteY2" fmla="*/ 169551 h 1017286"/>
              <a:gd name="connsiteX3" fmla="*/ 2034573 w 2034573"/>
              <a:gd name="connsiteY3" fmla="*/ 1017286 h 1017286"/>
              <a:gd name="connsiteX4" fmla="*/ 2034573 w 2034573"/>
              <a:gd name="connsiteY4" fmla="*/ 1017286 h 1017286"/>
              <a:gd name="connsiteX5" fmla="*/ 169551 w 2034573"/>
              <a:gd name="connsiteY5" fmla="*/ 1017286 h 1017286"/>
              <a:gd name="connsiteX6" fmla="*/ 0 w 2034573"/>
              <a:gd name="connsiteY6" fmla="*/ 847735 h 1017286"/>
              <a:gd name="connsiteX7" fmla="*/ 0 w 2034573"/>
              <a:gd name="connsiteY7" fmla="*/ 0 h 101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34573" h="1017286">
                <a:moveTo>
                  <a:pt x="0" y="0"/>
                </a:moveTo>
                <a:lnTo>
                  <a:pt x="1865022" y="0"/>
                </a:lnTo>
                <a:lnTo>
                  <a:pt x="2034573" y="169551"/>
                </a:lnTo>
                <a:lnTo>
                  <a:pt x="2034573" y="1017286"/>
                </a:lnTo>
                <a:lnTo>
                  <a:pt x="2034573" y="1017286"/>
                </a:lnTo>
                <a:lnTo>
                  <a:pt x="169551" y="1017286"/>
                </a:lnTo>
                <a:lnTo>
                  <a:pt x="0" y="8477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396" tIns="92396" rIns="92396" bIns="92396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500" kern="1200" dirty="0"/>
              <a:t>ANATOMIA PATOLOGICA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500" dirty="0"/>
              <a:t>BELLEZZA Guido</a:t>
            </a:r>
            <a:endParaRPr lang="it-IT" sz="500" kern="1200" dirty="0"/>
          </a:p>
        </p:txBody>
      </p: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A428CA74-F6D4-412A-84B8-B43BF365E890}"/>
              </a:ext>
            </a:extLst>
          </p:cNvPr>
          <p:cNvCxnSpPr>
            <a:cxnSpLocks/>
          </p:cNvCxnSpPr>
          <p:nvPr/>
        </p:nvCxnSpPr>
        <p:spPr>
          <a:xfrm>
            <a:off x="3316808" y="434017"/>
            <a:ext cx="3128752" cy="77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D4CC5475-5837-408D-BC19-69A3371D2942}"/>
              </a:ext>
            </a:extLst>
          </p:cNvPr>
          <p:cNvCxnSpPr>
            <a:cxnSpLocks/>
          </p:cNvCxnSpPr>
          <p:nvPr/>
        </p:nvCxnSpPr>
        <p:spPr>
          <a:xfrm>
            <a:off x="1219539" y="434017"/>
            <a:ext cx="0" cy="8137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uppo 206">
            <a:extLst>
              <a:ext uri="{FF2B5EF4-FFF2-40B4-BE49-F238E27FC236}">
                <a16:creationId xmlns:a16="http://schemas.microsoft.com/office/drawing/2014/main" id="{A0C459E1-547D-4A5D-B42A-5525E675EDD5}"/>
              </a:ext>
            </a:extLst>
          </p:cNvPr>
          <p:cNvGrpSpPr/>
          <p:nvPr/>
        </p:nvGrpSpPr>
        <p:grpSpPr>
          <a:xfrm>
            <a:off x="5607198" y="5293113"/>
            <a:ext cx="1260000" cy="324000"/>
            <a:chOff x="2089591" y="3256479"/>
            <a:chExt cx="1701418" cy="533513"/>
          </a:xfrm>
          <a:scene3d>
            <a:camera prst="orthographicFront"/>
            <a:lightRig rig="threePt" dir="t"/>
          </a:scene3d>
        </p:grpSpPr>
        <p:sp>
          <p:nvSpPr>
            <p:cNvPr id="312" name="Rettangolo con angoli ritagliati in diagonale 311">
              <a:extLst>
                <a:ext uri="{FF2B5EF4-FFF2-40B4-BE49-F238E27FC236}">
                  <a16:creationId xmlns:a16="http://schemas.microsoft.com/office/drawing/2014/main" id="{A1328A48-D768-4E65-9288-D96428919E1F}"/>
                </a:ext>
              </a:extLst>
            </p:cNvPr>
            <p:cNvSpPr/>
            <p:nvPr/>
          </p:nvSpPr>
          <p:spPr>
            <a:xfrm>
              <a:off x="2089591" y="3256479"/>
              <a:ext cx="1701418" cy="533513"/>
            </a:xfrm>
            <a:prstGeom prst="snip2Diag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3" name="CasellaDiTesto 312">
              <a:extLst>
                <a:ext uri="{FF2B5EF4-FFF2-40B4-BE49-F238E27FC236}">
                  <a16:creationId xmlns:a16="http://schemas.microsoft.com/office/drawing/2014/main" id="{A0B95948-00A1-4A5B-B565-5FFCA1F680F8}"/>
                </a:ext>
              </a:extLst>
            </p:cNvPr>
            <p:cNvSpPr txBox="1"/>
            <p:nvPr/>
          </p:nvSpPr>
          <p:spPr>
            <a:xfrm>
              <a:off x="2134051" y="3300939"/>
              <a:ext cx="1612498" cy="44459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CARDIOLOGIA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CARRERAS Giovanni f.f.</a:t>
              </a:r>
            </a:p>
          </p:txBody>
        </p:sp>
      </p:grpSp>
      <p:grpSp>
        <p:nvGrpSpPr>
          <p:cNvPr id="208" name="Gruppo 207">
            <a:extLst>
              <a:ext uri="{FF2B5EF4-FFF2-40B4-BE49-F238E27FC236}">
                <a16:creationId xmlns:a16="http://schemas.microsoft.com/office/drawing/2014/main" id="{34259736-77B5-4C0C-9187-6BD24EBF207D}"/>
              </a:ext>
            </a:extLst>
          </p:cNvPr>
          <p:cNvGrpSpPr/>
          <p:nvPr/>
        </p:nvGrpSpPr>
        <p:grpSpPr>
          <a:xfrm>
            <a:off x="6952823" y="5392789"/>
            <a:ext cx="756000" cy="288000"/>
            <a:chOff x="2682597" y="3966650"/>
            <a:chExt cx="1830751" cy="805947"/>
          </a:xfrm>
          <a:scene3d>
            <a:camera prst="orthographicFront"/>
            <a:lightRig rig="threePt" dir="t"/>
          </a:scene3d>
        </p:grpSpPr>
        <p:sp>
          <p:nvSpPr>
            <p:cNvPr id="310" name="Ovale 309">
              <a:extLst>
                <a:ext uri="{FF2B5EF4-FFF2-40B4-BE49-F238E27FC236}">
                  <a16:creationId xmlns:a16="http://schemas.microsoft.com/office/drawing/2014/main" id="{7FC057F3-02F4-4C75-99DB-A0823EA72531}"/>
                </a:ext>
              </a:extLst>
            </p:cNvPr>
            <p:cNvSpPr/>
            <p:nvPr/>
          </p:nvSpPr>
          <p:spPr>
            <a:xfrm>
              <a:off x="2682597" y="3966650"/>
              <a:ext cx="1810810" cy="805947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1" name="Ovale 6">
              <a:extLst>
                <a:ext uri="{FF2B5EF4-FFF2-40B4-BE49-F238E27FC236}">
                  <a16:creationId xmlns:a16="http://schemas.microsoft.com/office/drawing/2014/main" id="{3E2F62E4-A100-4DC3-B0CD-079E66E53DB0}"/>
                </a:ext>
              </a:extLst>
            </p:cNvPr>
            <p:cNvSpPr txBox="1"/>
            <p:nvPr/>
          </p:nvSpPr>
          <p:spPr>
            <a:xfrm>
              <a:off x="2719367" y="4084679"/>
              <a:ext cx="1793981" cy="5698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UTIC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MEZZETTI Paola</a:t>
              </a:r>
            </a:p>
          </p:txBody>
        </p:sp>
      </p:grpSp>
      <p:grpSp>
        <p:nvGrpSpPr>
          <p:cNvPr id="219" name="Gruppo 218">
            <a:extLst>
              <a:ext uri="{FF2B5EF4-FFF2-40B4-BE49-F238E27FC236}">
                <a16:creationId xmlns:a16="http://schemas.microsoft.com/office/drawing/2014/main" id="{2515F3A3-BEC3-4F42-8F73-5713816D2360}"/>
              </a:ext>
            </a:extLst>
          </p:cNvPr>
          <p:cNvGrpSpPr/>
          <p:nvPr/>
        </p:nvGrpSpPr>
        <p:grpSpPr>
          <a:xfrm>
            <a:off x="5607197" y="5692152"/>
            <a:ext cx="1260001" cy="324000"/>
            <a:chOff x="4572254" y="3260795"/>
            <a:chExt cx="1514860" cy="533514"/>
          </a:xfrm>
          <a:scene3d>
            <a:camera prst="orthographicFront"/>
            <a:lightRig rig="threePt" dir="t"/>
          </a:scene3d>
        </p:grpSpPr>
        <p:sp>
          <p:nvSpPr>
            <p:cNvPr id="308" name="Rettangolo 307">
              <a:extLst>
                <a:ext uri="{FF2B5EF4-FFF2-40B4-BE49-F238E27FC236}">
                  <a16:creationId xmlns:a16="http://schemas.microsoft.com/office/drawing/2014/main" id="{AD2A8999-0365-43E8-AB0C-12A436B31964}"/>
                </a:ext>
              </a:extLst>
            </p:cNvPr>
            <p:cNvSpPr/>
            <p:nvPr/>
          </p:nvSpPr>
          <p:spPr>
            <a:xfrm>
              <a:off x="4572255" y="3260795"/>
              <a:ext cx="1514859" cy="533513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9" name="CasellaDiTesto 308">
              <a:extLst>
                <a:ext uri="{FF2B5EF4-FFF2-40B4-BE49-F238E27FC236}">
                  <a16:creationId xmlns:a16="http://schemas.microsoft.com/office/drawing/2014/main" id="{9C7BF6C8-68D2-4488-ACCF-3A2325D9E2E6}"/>
                </a:ext>
              </a:extLst>
            </p:cNvPr>
            <p:cNvSpPr txBox="1"/>
            <p:nvPr/>
          </p:nvSpPr>
          <p:spPr>
            <a:xfrm>
              <a:off x="4572254" y="3260796"/>
              <a:ext cx="1514859" cy="5335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CARDIOCHIRURGIA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BORGHETTI Valentino</a:t>
              </a:r>
            </a:p>
          </p:txBody>
        </p:sp>
      </p:grpSp>
      <p:grpSp>
        <p:nvGrpSpPr>
          <p:cNvPr id="279" name="Gruppo 278">
            <a:extLst>
              <a:ext uri="{FF2B5EF4-FFF2-40B4-BE49-F238E27FC236}">
                <a16:creationId xmlns:a16="http://schemas.microsoft.com/office/drawing/2014/main" id="{7C55F068-BB46-441C-84F2-FFA83BF76F0D}"/>
              </a:ext>
            </a:extLst>
          </p:cNvPr>
          <p:cNvGrpSpPr/>
          <p:nvPr/>
        </p:nvGrpSpPr>
        <p:grpSpPr>
          <a:xfrm>
            <a:off x="6988630" y="5775799"/>
            <a:ext cx="756000" cy="288000"/>
            <a:chOff x="4968213" y="4013530"/>
            <a:chExt cx="1203266" cy="616619"/>
          </a:xfrm>
          <a:scene3d>
            <a:camera prst="orthographicFront"/>
            <a:lightRig rig="threePt" dir="t"/>
          </a:scene3d>
        </p:grpSpPr>
        <p:sp>
          <p:nvSpPr>
            <p:cNvPr id="306" name="Ovale 305">
              <a:extLst>
                <a:ext uri="{FF2B5EF4-FFF2-40B4-BE49-F238E27FC236}">
                  <a16:creationId xmlns:a16="http://schemas.microsoft.com/office/drawing/2014/main" id="{6ED806FF-3000-4A57-B58D-794D1BBE352E}"/>
                </a:ext>
              </a:extLst>
            </p:cNvPr>
            <p:cNvSpPr/>
            <p:nvPr/>
          </p:nvSpPr>
          <p:spPr>
            <a:xfrm>
              <a:off x="4968213" y="4013530"/>
              <a:ext cx="1203266" cy="616619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7" name="Ovale 10">
              <a:extLst>
                <a:ext uri="{FF2B5EF4-FFF2-40B4-BE49-F238E27FC236}">
                  <a16:creationId xmlns:a16="http://schemas.microsoft.com/office/drawing/2014/main" id="{264D42EA-20CB-4429-AF2C-E45E6452DFE2}"/>
                </a:ext>
              </a:extLst>
            </p:cNvPr>
            <p:cNvSpPr txBox="1"/>
            <p:nvPr/>
          </p:nvSpPr>
          <p:spPr>
            <a:xfrm>
              <a:off x="5115071" y="4122310"/>
              <a:ext cx="889371" cy="49051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400" kern="1200" dirty="0">
                <a:solidFill>
                  <a:schemeClr val="tx1"/>
                </a:solidFill>
              </a:endParaRP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CHIRURGIA A CUORE BATTENTE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0" name="Gruppo 279">
            <a:extLst>
              <a:ext uri="{FF2B5EF4-FFF2-40B4-BE49-F238E27FC236}">
                <a16:creationId xmlns:a16="http://schemas.microsoft.com/office/drawing/2014/main" id="{82880F65-A582-4335-822F-8C5CE2DBC876}"/>
              </a:ext>
            </a:extLst>
          </p:cNvPr>
          <p:cNvGrpSpPr/>
          <p:nvPr/>
        </p:nvGrpSpPr>
        <p:grpSpPr>
          <a:xfrm>
            <a:off x="5602014" y="6088120"/>
            <a:ext cx="1260000" cy="324000"/>
            <a:chOff x="6304554" y="3267432"/>
            <a:chExt cx="1713678" cy="533513"/>
          </a:xfrm>
          <a:scene3d>
            <a:camera prst="orthographicFront"/>
            <a:lightRig rig="threePt" dir="t"/>
          </a:scene3d>
        </p:grpSpPr>
        <p:sp>
          <p:nvSpPr>
            <p:cNvPr id="304" name="Rettangolo 303">
              <a:extLst>
                <a:ext uri="{FF2B5EF4-FFF2-40B4-BE49-F238E27FC236}">
                  <a16:creationId xmlns:a16="http://schemas.microsoft.com/office/drawing/2014/main" id="{B144DE3E-6296-4C7C-BA80-E3AB51E36F76}"/>
                </a:ext>
              </a:extLst>
            </p:cNvPr>
            <p:cNvSpPr/>
            <p:nvPr/>
          </p:nvSpPr>
          <p:spPr>
            <a:xfrm>
              <a:off x="6304554" y="3267432"/>
              <a:ext cx="1713678" cy="533513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5" name="CasellaDiTesto 304">
              <a:extLst>
                <a:ext uri="{FF2B5EF4-FFF2-40B4-BE49-F238E27FC236}">
                  <a16:creationId xmlns:a16="http://schemas.microsoft.com/office/drawing/2014/main" id="{AE436347-B612-4431-BC31-5F4F4A920051}"/>
                </a:ext>
              </a:extLst>
            </p:cNvPr>
            <p:cNvSpPr txBox="1"/>
            <p:nvPr/>
          </p:nvSpPr>
          <p:spPr>
            <a:xfrm>
              <a:off x="6304554" y="3267432"/>
              <a:ext cx="1713678" cy="53351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CHIRURGIA VASCOLARE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OTTAVI Paolo f.f.</a:t>
              </a:r>
            </a:p>
          </p:txBody>
        </p:sp>
      </p:grpSp>
      <p:grpSp>
        <p:nvGrpSpPr>
          <p:cNvPr id="281" name="Gruppo 280">
            <a:extLst>
              <a:ext uri="{FF2B5EF4-FFF2-40B4-BE49-F238E27FC236}">
                <a16:creationId xmlns:a16="http://schemas.microsoft.com/office/drawing/2014/main" id="{5E8D3406-044F-4C7B-BCAB-26D2BE75FD65}"/>
              </a:ext>
            </a:extLst>
          </p:cNvPr>
          <p:cNvGrpSpPr/>
          <p:nvPr/>
        </p:nvGrpSpPr>
        <p:grpSpPr>
          <a:xfrm>
            <a:off x="6984142" y="6106516"/>
            <a:ext cx="756000" cy="288000"/>
            <a:chOff x="6977462" y="3934303"/>
            <a:chExt cx="1835223" cy="835424"/>
          </a:xfrm>
          <a:scene3d>
            <a:camera prst="orthographicFront"/>
            <a:lightRig rig="threePt" dir="t"/>
          </a:scene3d>
        </p:grpSpPr>
        <p:sp>
          <p:nvSpPr>
            <p:cNvPr id="302" name="Ovale 301">
              <a:extLst>
                <a:ext uri="{FF2B5EF4-FFF2-40B4-BE49-F238E27FC236}">
                  <a16:creationId xmlns:a16="http://schemas.microsoft.com/office/drawing/2014/main" id="{0752DBA9-855A-468B-A434-7AC996E46B02}"/>
                </a:ext>
              </a:extLst>
            </p:cNvPr>
            <p:cNvSpPr/>
            <p:nvPr/>
          </p:nvSpPr>
          <p:spPr>
            <a:xfrm>
              <a:off x="6977462" y="3934303"/>
              <a:ext cx="1835223" cy="835424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3" name="Ovale 14">
              <a:extLst>
                <a:ext uri="{FF2B5EF4-FFF2-40B4-BE49-F238E27FC236}">
                  <a16:creationId xmlns:a16="http://schemas.microsoft.com/office/drawing/2014/main" id="{14D5F6AB-A0BB-4AC4-8393-6B77A4E77B44}"/>
                </a:ext>
              </a:extLst>
            </p:cNvPr>
            <p:cNvSpPr txBox="1"/>
            <p:nvPr/>
          </p:nvSpPr>
          <p:spPr>
            <a:xfrm>
              <a:off x="7245388" y="4007585"/>
              <a:ext cx="1297699" cy="67090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DIAGNOSTICA VASCOLARE CHIRURGICA</a:t>
              </a:r>
            </a:p>
          </p:txBody>
        </p:sp>
      </p:grpSp>
      <p:grpSp>
        <p:nvGrpSpPr>
          <p:cNvPr id="284" name="Gruppo 283">
            <a:extLst>
              <a:ext uri="{FF2B5EF4-FFF2-40B4-BE49-F238E27FC236}">
                <a16:creationId xmlns:a16="http://schemas.microsoft.com/office/drawing/2014/main" id="{15071CFA-2AD5-46A6-8599-F15E5FC0BE9A}"/>
              </a:ext>
            </a:extLst>
          </p:cNvPr>
          <p:cNvGrpSpPr/>
          <p:nvPr/>
        </p:nvGrpSpPr>
        <p:grpSpPr>
          <a:xfrm>
            <a:off x="5496586" y="4808977"/>
            <a:ext cx="1152000" cy="432000"/>
            <a:chOff x="3343821" y="2157731"/>
            <a:chExt cx="2075230" cy="926746"/>
          </a:xfrm>
          <a:scene3d>
            <a:camera prst="orthographicFront"/>
            <a:lightRig rig="threePt" dir="t"/>
          </a:scene3d>
        </p:grpSpPr>
        <p:sp>
          <p:nvSpPr>
            <p:cNvPr id="288" name="Triangolo isoscele 287">
              <a:extLst>
                <a:ext uri="{FF2B5EF4-FFF2-40B4-BE49-F238E27FC236}">
                  <a16:creationId xmlns:a16="http://schemas.microsoft.com/office/drawing/2014/main" id="{7B7EBCB9-329F-466C-AA86-81D53225AB93}"/>
                </a:ext>
              </a:extLst>
            </p:cNvPr>
            <p:cNvSpPr/>
            <p:nvPr/>
          </p:nvSpPr>
          <p:spPr>
            <a:xfrm>
              <a:off x="3343821" y="2157731"/>
              <a:ext cx="2075230" cy="926746"/>
            </a:xfrm>
            <a:prstGeom prst="triangle">
              <a:avLst/>
            </a:prstGeom>
            <a:solidFill>
              <a:schemeClr val="accent1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6" name="Triangolo isoscele 20">
              <a:extLst>
                <a:ext uri="{FF2B5EF4-FFF2-40B4-BE49-F238E27FC236}">
                  <a16:creationId xmlns:a16="http://schemas.microsoft.com/office/drawing/2014/main" id="{02F97ADB-D19B-4905-A23C-52E1AB9DC625}"/>
                </a:ext>
              </a:extLst>
            </p:cNvPr>
            <p:cNvSpPr txBox="1"/>
            <p:nvPr/>
          </p:nvSpPr>
          <p:spPr>
            <a:xfrm>
              <a:off x="3657055" y="2618667"/>
              <a:ext cx="1533064" cy="43990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ARITMOLOGIA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CLINICA ED INTERVENTISTICA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CARRERAS Giovanni</a:t>
              </a:r>
            </a:p>
          </p:txBody>
        </p:sp>
      </p:grpSp>
      <p:grpSp>
        <p:nvGrpSpPr>
          <p:cNvPr id="282" name="Gruppo 281">
            <a:extLst>
              <a:ext uri="{FF2B5EF4-FFF2-40B4-BE49-F238E27FC236}">
                <a16:creationId xmlns:a16="http://schemas.microsoft.com/office/drawing/2014/main" id="{3D577163-2B54-42DA-8BAD-ED3CD69B73F6}"/>
              </a:ext>
            </a:extLst>
          </p:cNvPr>
          <p:cNvGrpSpPr/>
          <p:nvPr/>
        </p:nvGrpSpPr>
        <p:grpSpPr>
          <a:xfrm>
            <a:off x="5476044" y="4376008"/>
            <a:ext cx="1152000" cy="432000"/>
            <a:chOff x="3042479" y="947687"/>
            <a:chExt cx="2186564" cy="927727"/>
          </a:xfrm>
          <a:scene3d>
            <a:camera prst="orthographicFront"/>
            <a:lightRig rig="threePt" dir="t"/>
          </a:scene3d>
        </p:grpSpPr>
        <p:sp>
          <p:nvSpPr>
            <p:cNvPr id="301" name="Triangolo isoscele 16">
              <a:extLst>
                <a:ext uri="{FF2B5EF4-FFF2-40B4-BE49-F238E27FC236}">
                  <a16:creationId xmlns:a16="http://schemas.microsoft.com/office/drawing/2014/main" id="{13E0997D-2678-4609-BE85-9A2BC734A1F7}"/>
                </a:ext>
              </a:extLst>
            </p:cNvPr>
            <p:cNvSpPr txBox="1"/>
            <p:nvPr/>
          </p:nvSpPr>
          <p:spPr>
            <a:xfrm>
              <a:off x="3386618" y="1349391"/>
              <a:ext cx="1565210" cy="4819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CARDIOANESTESIA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FERILLI Fabrizio Armando</a:t>
              </a:r>
            </a:p>
          </p:txBody>
        </p:sp>
        <p:sp>
          <p:nvSpPr>
            <p:cNvPr id="300" name="Triangolo isoscele 299">
              <a:extLst>
                <a:ext uri="{FF2B5EF4-FFF2-40B4-BE49-F238E27FC236}">
                  <a16:creationId xmlns:a16="http://schemas.microsoft.com/office/drawing/2014/main" id="{07748FC4-E6B6-405B-9668-933E6E8BD41F}"/>
                </a:ext>
              </a:extLst>
            </p:cNvPr>
            <p:cNvSpPr/>
            <p:nvPr/>
          </p:nvSpPr>
          <p:spPr>
            <a:xfrm>
              <a:off x="3042479" y="947687"/>
              <a:ext cx="2186564" cy="927727"/>
            </a:xfrm>
            <a:prstGeom prst="triangle">
              <a:avLst/>
            </a:prstGeom>
            <a:solidFill>
              <a:schemeClr val="accent1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85" name="Gruppo 284">
            <a:extLst>
              <a:ext uri="{FF2B5EF4-FFF2-40B4-BE49-F238E27FC236}">
                <a16:creationId xmlns:a16="http://schemas.microsoft.com/office/drawing/2014/main" id="{B3A8BD59-030A-4F03-875C-4B7A380B73EF}"/>
              </a:ext>
            </a:extLst>
          </p:cNvPr>
          <p:cNvGrpSpPr/>
          <p:nvPr/>
        </p:nvGrpSpPr>
        <p:grpSpPr>
          <a:xfrm>
            <a:off x="6553246" y="4798804"/>
            <a:ext cx="1152000" cy="432000"/>
            <a:chOff x="5376773" y="2097788"/>
            <a:chExt cx="2082208" cy="894900"/>
          </a:xfrm>
          <a:scene3d>
            <a:camera prst="orthographicFront"/>
            <a:lightRig rig="threePt" dir="t"/>
          </a:scene3d>
        </p:grpSpPr>
        <p:sp>
          <p:nvSpPr>
            <p:cNvPr id="286" name="Triangolo isoscele 285">
              <a:extLst>
                <a:ext uri="{FF2B5EF4-FFF2-40B4-BE49-F238E27FC236}">
                  <a16:creationId xmlns:a16="http://schemas.microsoft.com/office/drawing/2014/main" id="{97A149E4-29B8-42BC-9BEF-EAECAD49222F}"/>
                </a:ext>
              </a:extLst>
            </p:cNvPr>
            <p:cNvSpPr/>
            <p:nvPr/>
          </p:nvSpPr>
          <p:spPr>
            <a:xfrm>
              <a:off x="5376773" y="2097788"/>
              <a:ext cx="2082208" cy="894900"/>
            </a:xfrm>
            <a:prstGeom prst="triangle">
              <a:avLst/>
            </a:prstGeom>
            <a:solidFill>
              <a:schemeClr val="accent1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7" name="Triangolo isoscele 22">
              <a:extLst>
                <a:ext uri="{FF2B5EF4-FFF2-40B4-BE49-F238E27FC236}">
                  <a16:creationId xmlns:a16="http://schemas.microsoft.com/office/drawing/2014/main" id="{B3CB8D75-D39F-440D-902B-7B4AA58DBA4F}"/>
                </a:ext>
              </a:extLst>
            </p:cNvPr>
            <p:cNvSpPr txBox="1"/>
            <p:nvPr/>
          </p:nvSpPr>
          <p:spPr>
            <a:xfrm>
              <a:off x="5769429" y="2545238"/>
              <a:ext cx="1355446" cy="4359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EMODINAMICA</a:t>
              </a:r>
            </a:p>
          </p:txBody>
        </p:sp>
      </p:grpSp>
      <p:grpSp>
        <p:nvGrpSpPr>
          <p:cNvPr id="283" name="Gruppo 282">
            <a:extLst>
              <a:ext uri="{FF2B5EF4-FFF2-40B4-BE49-F238E27FC236}">
                <a16:creationId xmlns:a16="http://schemas.microsoft.com/office/drawing/2014/main" id="{110223A9-CAE5-4967-A947-1C1B2D15684E}"/>
              </a:ext>
            </a:extLst>
          </p:cNvPr>
          <p:cNvGrpSpPr/>
          <p:nvPr/>
        </p:nvGrpSpPr>
        <p:grpSpPr>
          <a:xfrm>
            <a:off x="6439970" y="4377444"/>
            <a:ext cx="1152000" cy="432000"/>
            <a:chOff x="5310436" y="927189"/>
            <a:chExt cx="1916318" cy="894350"/>
          </a:xfrm>
          <a:scene3d>
            <a:camera prst="orthographicFront"/>
            <a:lightRig rig="threePt" dir="t"/>
          </a:scene3d>
        </p:grpSpPr>
        <p:sp>
          <p:nvSpPr>
            <p:cNvPr id="298" name="Triangolo isoscele 297">
              <a:extLst>
                <a:ext uri="{FF2B5EF4-FFF2-40B4-BE49-F238E27FC236}">
                  <a16:creationId xmlns:a16="http://schemas.microsoft.com/office/drawing/2014/main" id="{6E0A7F20-1826-400D-9D02-1F2C17B09137}"/>
                </a:ext>
              </a:extLst>
            </p:cNvPr>
            <p:cNvSpPr/>
            <p:nvPr/>
          </p:nvSpPr>
          <p:spPr>
            <a:xfrm>
              <a:off x="5310436" y="927189"/>
              <a:ext cx="1916318" cy="894350"/>
            </a:xfrm>
            <a:prstGeom prst="triangle">
              <a:avLst/>
            </a:prstGeom>
            <a:solidFill>
              <a:schemeClr val="accent1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9" name="Triangolo isoscele 18">
              <a:extLst>
                <a:ext uri="{FF2B5EF4-FFF2-40B4-BE49-F238E27FC236}">
                  <a16:creationId xmlns:a16="http://schemas.microsoft.com/office/drawing/2014/main" id="{82A20941-600C-4C73-9906-40169A94E188}"/>
                </a:ext>
              </a:extLst>
            </p:cNvPr>
            <p:cNvSpPr txBox="1"/>
            <p:nvPr/>
          </p:nvSpPr>
          <p:spPr>
            <a:xfrm>
              <a:off x="5747611" y="1364466"/>
              <a:ext cx="1149471" cy="4166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CHIRURGIA TORACICA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RAGUSA Mark</a:t>
              </a:r>
            </a:p>
          </p:txBody>
        </p:sp>
      </p:grpSp>
      <p:grpSp>
        <p:nvGrpSpPr>
          <p:cNvPr id="314" name="Gruppo 313">
            <a:extLst>
              <a:ext uri="{FF2B5EF4-FFF2-40B4-BE49-F238E27FC236}">
                <a16:creationId xmlns:a16="http://schemas.microsoft.com/office/drawing/2014/main" id="{24E28F89-5C21-4EB9-AB55-85A08781A83C}"/>
              </a:ext>
            </a:extLst>
          </p:cNvPr>
          <p:cNvGrpSpPr/>
          <p:nvPr/>
        </p:nvGrpSpPr>
        <p:grpSpPr>
          <a:xfrm>
            <a:off x="1322610" y="4455264"/>
            <a:ext cx="1188000" cy="324000"/>
            <a:chOff x="3615" y="2393048"/>
            <a:chExt cx="1750041" cy="755267"/>
          </a:xfrm>
          <a:scene3d>
            <a:camera prst="orthographicFront"/>
            <a:lightRig rig="threePt" dir="t"/>
          </a:scene3d>
        </p:grpSpPr>
        <p:sp>
          <p:nvSpPr>
            <p:cNvPr id="345" name="Rettangolo con angoli ritagliati in diagonale 344">
              <a:extLst>
                <a:ext uri="{FF2B5EF4-FFF2-40B4-BE49-F238E27FC236}">
                  <a16:creationId xmlns:a16="http://schemas.microsoft.com/office/drawing/2014/main" id="{76694E63-87FA-458F-AF02-DF6924B98A83}"/>
                </a:ext>
              </a:extLst>
            </p:cNvPr>
            <p:cNvSpPr/>
            <p:nvPr/>
          </p:nvSpPr>
          <p:spPr>
            <a:xfrm>
              <a:off x="3615" y="2393048"/>
              <a:ext cx="1750041" cy="755267"/>
            </a:xfrm>
            <a:prstGeom prst="snip2Diag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6" name="CasellaDiTesto 345">
              <a:extLst>
                <a:ext uri="{FF2B5EF4-FFF2-40B4-BE49-F238E27FC236}">
                  <a16:creationId xmlns:a16="http://schemas.microsoft.com/office/drawing/2014/main" id="{9C644470-95BC-4DF6-A6E7-A43EA2AF0477}"/>
                </a:ext>
              </a:extLst>
            </p:cNvPr>
            <p:cNvSpPr txBox="1"/>
            <p:nvPr/>
          </p:nvSpPr>
          <p:spPr>
            <a:xfrm>
              <a:off x="66555" y="2455988"/>
              <a:ext cx="1624161" cy="62938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OTORINOLARINGOIATRIA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 GIUNTA Antonio f.f.</a:t>
              </a:r>
            </a:p>
          </p:txBody>
        </p:sp>
      </p:grpSp>
      <p:grpSp>
        <p:nvGrpSpPr>
          <p:cNvPr id="315" name="Gruppo 314">
            <a:extLst>
              <a:ext uri="{FF2B5EF4-FFF2-40B4-BE49-F238E27FC236}">
                <a16:creationId xmlns:a16="http://schemas.microsoft.com/office/drawing/2014/main" id="{43680723-E254-4381-B910-B4CD4B3CFB0B}"/>
              </a:ext>
            </a:extLst>
          </p:cNvPr>
          <p:cNvGrpSpPr/>
          <p:nvPr/>
        </p:nvGrpSpPr>
        <p:grpSpPr>
          <a:xfrm>
            <a:off x="369215" y="4531369"/>
            <a:ext cx="828000" cy="324000"/>
            <a:chOff x="383202" y="3512433"/>
            <a:chExt cx="1782436" cy="774999"/>
          </a:xfrm>
          <a:scene3d>
            <a:camera prst="orthographicFront"/>
            <a:lightRig rig="threePt" dir="t"/>
          </a:scene3d>
        </p:grpSpPr>
        <p:sp>
          <p:nvSpPr>
            <p:cNvPr id="343" name="Ovale 342">
              <a:extLst>
                <a:ext uri="{FF2B5EF4-FFF2-40B4-BE49-F238E27FC236}">
                  <a16:creationId xmlns:a16="http://schemas.microsoft.com/office/drawing/2014/main" id="{B3E07A8B-E2E9-49B8-837D-59F39B60A4FE}"/>
                </a:ext>
              </a:extLst>
            </p:cNvPr>
            <p:cNvSpPr/>
            <p:nvPr/>
          </p:nvSpPr>
          <p:spPr>
            <a:xfrm>
              <a:off x="383202" y="3512433"/>
              <a:ext cx="1782436" cy="774999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4" name="Ovale 6">
              <a:extLst>
                <a:ext uri="{FF2B5EF4-FFF2-40B4-BE49-F238E27FC236}">
                  <a16:creationId xmlns:a16="http://schemas.microsoft.com/office/drawing/2014/main" id="{91632315-8231-4886-868A-9887488D3949}"/>
                </a:ext>
              </a:extLst>
            </p:cNvPr>
            <p:cNvSpPr txBox="1"/>
            <p:nvPr/>
          </p:nvSpPr>
          <p:spPr>
            <a:xfrm>
              <a:off x="644234" y="3625929"/>
              <a:ext cx="1260372" cy="54800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ENDOSCOPIA ORL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GIUNTA Antonio</a:t>
              </a:r>
            </a:p>
          </p:txBody>
        </p:sp>
      </p:grpSp>
      <p:grpSp>
        <p:nvGrpSpPr>
          <p:cNvPr id="316" name="Gruppo 315">
            <a:extLst>
              <a:ext uri="{FF2B5EF4-FFF2-40B4-BE49-F238E27FC236}">
                <a16:creationId xmlns:a16="http://schemas.microsoft.com/office/drawing/2014/main" id="{9F462950-9D6B-4685-9E10-F39CC1D99FC6}"/>
              </a:ext>
            </a:extLst>
          </p:cNvPr>
          <p:cNvGrpSpPr/>
          <p:nvPr/>
        </p:nvGrpSpPr>
        <p:grpSpPr>
          <a:xfrm>
            <a:off x="1322008" y="4839267"/>
            <a:ext cx="1188000" cy="324000"/>
            <a:chOff x="2161561" y="2393048"/>
            <a:chExt cx="1549998" cy="774999"/>
          </a:xfrm>
          <a:scene3d>
            <a:camera prst="orthographicFront"/>
            <a:lightRig rig="threePt" dir="t"/>
          </a:scene3d>
        </p:grpSpPr>
        <p:sp>
          <p:nvSpPr>
            <p:cNvPr id="341" name="Rettangolo 340">
              <a:extLst>
                <a:ext uri="{FF2B5EF4-FFF2-40B4-BE49-F238E27FC236}">
                  <a16:creationId xmlns:a16="http://schemas.microsoft.com/office/drawing/2014/main" id="{B7A56696-C922-4E54-AE5B-6AD0817BEBEC}"/>
                </a:ext>
              </a:extLst>
            </p:cNvPr>
            <p:cNvSpPr/>
            <p:nvPr/>
          </p:nvSpPr>
          <p:spPr>
            <a:xfrm>
              <a:off x="2161561" y="2393048"/>
              <a:ext cx="1549998" cy="774999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2" name="CasellaDiTesto 341">
              <a:extLst>
                <a:ext uri="{FF2B5EF4-FFF2-40B4-BE49-F238E27FC236}">
                  <a16:creationId xmlns:a16="http://schemas.microsoft.com/office/drawing/2014/main" id="{47909341-C047-4D13-B881-646B14F0DF77}"/>
                </a:ext>
              </a:extLst>
            </p:cNvPr>
            <p:cNvSpPr txBox="1"/>
            <p:nvPr/>
          </p:nvSpPr>
          <p:spPr>
            <a:xfrm>
              <a:off x="2161561" y="2393048"/>
              <a:ext cx="1549998" cy="7749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NEUROLOGIA E STROKE UNIT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 COLOSIMO Carlo</a:t>
              </a:r>
            </a:p>
          </p:txBody>
        </p:sp>
      </p:grpSp>
      <p:grpSp>
        <p:nvGrpSpPr>
          <p:cNvPr id="317" name="Gruppo 316">
            <a:extLst>
              <a:ext uri="{FF2B5EF4-FFF2-40B4-BE49-F238E27FC236}">
                <a16:creationId xmlns:a16="http://schemas.microsoft.com/office/drawing/2014/main" id="{5825351B-1929-4514-8775-FC0F370549CB}"/>
              </a:ext>
            </a:extLst>
          </p:cNvPr>
          <p:cNvGrpSpPr/>
          <p:nvPr/>
        </p:nvGrpSpPr>
        <p:grpSpPr>
          <a:xfrm>
            <a:off x="350208" y="4923508"/>
            <a:ext cx="828000" cy="324000"/>
            <a:chOff x="2595670" y="3437622"/>
            <a:chExt cx="1843800" cy="982559"/>
          </a:xfrm>
          <a:scene3d>
            <a:camera prst="orthographicFront"/>
            <a:lightRig rig="threePt" dir="t"/>
          </a:scene3d>
        </p:grpSpPr>
        <p:sp>
          <p:nvSpPr>
            <p:cNvPr id="339" name="Ovale 338">
              <a:extLst>
                <a:ext uri="{FF2B5EF4-FFF2-40B4-BE49-F238E27FC236}">
                  <a16:creationId xmlns:a16="http://schemas.microsoft.com/office/drawing/2014/main" id="{46F59532-75D1-4281-8934-C3FE7244BB4F}"/>
                </a:ext>
              </a:extLst>
            </p:cNvPr>
            <p:cNvSpPr/>
            <p:nvPr/>
          </p:nvSpPr>
          <p:spPr>
            <a:xfrm>
              <a:off x="2595670" y="3437622"/>
              <a:ext cx="1843800" cy="982559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0" name="Ovale 10">
              <a:extLst>
                <a:ext uri="{FF2B5EF4-FFF2-40B4-BE49-F238E27FC236}">
                  <a16:creationId xmlns:a16="http://schemas.microsoft.com/office/drawing/2014/main" id="{466AAC17-850A-41A8-9458-94B3BE9464D3}"/>
                </a:ext>
              </a:extLst>
            </p:cNvPr>
            <p:cNvSpPr txBox="1"/>
            <p:nvPr/>
          </p:nvSpPr>
          <p:spPr>
            <a:xfrm>
              <a:off x="2865687" y="3581514"/>
              <a:ext cx="1303764" cy="6947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TRATTAMENTO NEUROVASCOLARE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COSTANTINI Franco</a:t>
              </a:r>
            </a:p>
          </p:txBody>
        </p:sp>
      </p:grpSp>
      <p:grpSp>
        <p:nvGrpSpPr>
          <p:cNvPr id="318" name="Gruppo 317">
            <a:extLst>
              <a:ext uri="{FF2B5EF4-FFF2-40B4-BE49-F238E27FC236}">
                <a16:creationId xmlns:a16="http://schemas.microsoft.com/office/drawing/2014/main" id="{251B74A6-DDEE-4553-9EAE-E1E23DB4ABC2}"/>
              </a:ext>
            </a:extLst>
          </p:cNvPr>
          <p:cNvGrpSpPr/>
          <p:nvPr/>
        </p:nvGrpSpPr>
        <p:grpSpPr>
          <a:xfrm>
            <a:off x="1323973" y="5255473"/>
            <a:ext cx="1188000" cy="324000"/>
            <a:chOff x="4330862" y="2393048"/>
            <a:chExt cx="1549998" cy="774999"/>
          </a:xfrm>
          <a:scene3d>
            <a:camera prst="orthographicFront"/>
            <a:lightRig rig="threePt" dir="t"/>
          </a:scene3d>
        </p:grpSpPr>
        <p:sp>
          <p:nvSpPr>
            <p:cNvPr id="337" name="Rettangolo 336">
              <a:extLst>
                <a:ext uri="{FF2B5EF4-FFF2-40B4-BE49-F238E27FC236}">
                  <a16:creationId xmlns:a16="http://schemas.microsoft.com/office/drawing/2014/main" id="{ED9EB694-5D76-4ECE-A29E-8D2138938EAB}"/>
                </a:ext>
              </a:extLst>
            </p:cNvPr>
            <p:cNvSpPr/>
            <p:nvPr/>
          </p:nvSpPr>
          <p:spPr>
            <a:xfrm>
              <a:off x="4330862" y="2393048"/>
              <a:ext cx="1549998" cy="774999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8" name="CasellaDiTesto 337">
              <a:extLst>
                <a:ext uri="{FF2B5EF4-FFF2-40B4-BE49-F238E27FC236}">
                  <a16:creationId xmlns:a16="http://schemas.microsoft.com/office/drawing/2014/main" id="{E8F21CE3-F27C-4228-82F2-B66E69BE7C27}"/>
                </a:ext>
              </a:extLst>
            </p:cNvPr>
            <p:cNvSpPr txBox="1"/>
            <p:nvPr/>
          </p:nvSpPr>
          <p:spPr>
            <a:xfrm>
              <a:off x="4330862" y="2393048"/>
              <a:ext cx="1549998" cy="77499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NEUROCHIRURGIA  INTERAZIENDALE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CONTI Carlo</a:t>
              </a:r>
            </a:p>
          </p:txBody>
        </p:sp>
      </p:grpSp>
      <p:grpSp>
        <p:nvGrpSpPr>
          <p:cNvPr id="319" name="Gruppo 318">
            <a:extLst>
              <a:ext uri="{FF2B5EF4-FFF2-40B4-BE49-F238E27FC236}">
                <a16:creationId xmlns:a16="http://schemas.microsoft.com/office/drawing/2014/main" id="{434411EF-1EF4-44A6-A4F5-F9F9C579FBB0}"/>
              </a:ext>
            </a:extLst>
          </p:cNvPr>
          <p:cNvGrpSpPr/>
          <p:nvPr/>
        </p:nvGrpSpPr>
        <p:grpSpPr>
          <a:xfrm>
            <a:off x="361507" y="5332526"/>
            <a:ext cx="792000" cy="324000"/>
            <a:chOff x="4743099" y="3510038"/>
            <a:chExt cx="2334111" cy="921241"/>
          </a:xfrm>
          <a:scene3d>
            <a:camera prst="orthographicFront"/>
            <a:lightRig rig="threePt" dir="t"/>
          </a:scene3d>
        </p:grpSpPr>
        <p:sp>
          <p:nvSpPr>
            <p:cNvPr id="335" name="Ovale 334">
              <a:extLst>
                <a:ext uri="{FF2B5EF4-FFF2-40B4-BE49-F238E27FC236}">
                  <a16:creationId xmlns:a16="http://schemas.microsoft.com/office/drawing/2014/main" id="{2069A511-6520-4D2D-8802-4CB763335240}"/>
                </a:ext>
              </a:extLst>
            </p:cNvPr>
            <p:cNvSpPr/>
            <p:nvPr/>
          </p:nvSpPr>
          <p:spPr>
            <a:xfrm>
              <a:off x="4743099" y="3510038"/>
              <a:ext cx="2334111" cy="921241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6" name="Ovale 14">
              <a:extLst>
                <a:ext uri="{FF2B5EF4-FFF2-40B4-BE49-F238E27FC236}">
                  <a16:creationId xmlns:a16="http://schemas.microsoft.com/office/drawing/2014/main" id="{CBF659A1-6ED3-4B4C-ABF1-C50F18AFF76D}"/>
                </a:ext>
              </a:extLst>
            </p:cNvPr>
            <p:cNvSpPr txBox="1"/>
            <p:nvPr/>
          </p:nvSpPr>
          <p:spPr>
            <a:xfrm>
              <a:off x="4896297" y="3644949"/>
              <a:ext cx="2180913" cy="7405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NEUROENDOCRINOLOGIA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CIAMPINI Alessandro </a:t>
              </a:r>
            </a:p>
          </p:txBody>
        </p:sp>
      </p:grpSp>
      <p:grpSp>
        <p:nvGrpSpPr>
          <p:cNvPr id="320" name="Gruppo 319">
            <a:extLst>
              <a:ext uri="{FF2B5EF4-FFF2-40B4-BE49-F238E27FC236}">
                <a16:creationId xmlns:a16="http://schemas.microsoft.com/office/drawing/2014/main" id="{30443529-3B2E-4602-A998-F1781A7FC401}"/>
              </a:ext>
            </a:extLst>
          </p:cNvPr>
          <p:cNvGrpSpPr/>
          <p:nvPr/>
        </p:nvGrpSpPr>
        <p:grpSpPr>
          <a:xfrm>
            <a:off x="1322008" y="5633574"/>
            <a:ext cx="1188000" cy="324000"/>
            <a:chOff x="6977631" y="2393048"/>
            <a:chExt cx="1601365" cy="802209"/>
          </a:xfrm>
          <a:scene3d>
            <a:camera prst="orthographicFront"/>
            <a:lightRig rig="threePt" dir="t"/>
          </a:scene3d>
        </p:grpSpPr>
        <p:sp>
          <p:nvSpPr>
            <p:cNvPr id="333" name="Rettangolo 332">
              <a:extLst>
                <a:ext uri="{FF2B5EF4-FFF2-40B4-BE49-F238E27FC236}">
                  <a16:creationId xmlns:a16="http://schemas.microsoft.com/office/drawing/2014/main" id="{7838FFCE-8182-48F3-B1EA-D98AB377D0B3}"/>
                </a:ext>
              </a:extLst>
            </p:cNvPr>
            <p:cNvSpPr/>
            <p:nvPr/>
          </p:nvSpPr>
          <p:spPr>
            <a:xfrm>
              <a:off x="6977631" y="2393048"/>
              <a:ext cx="1601365" cy="802209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4" name="CasellaDiTesto 333">
              <a:extLst>
                <a:ext uri="{FF2B5EF4-FFF2-40B4-BE49-F238E27FC236}">
                  <a16:creationId xmlns:a16="http://schemas.microsoft.com/office/drawing/2014/main" id="{E62E8329-F501-4058-9D5B-B59EE2DDA25D}"/>
                </a:ext>
              </a:extLst>
            </p:cNvPr>
            <p:cNvSpPr txBox="1"/>
            <p:nvPr/>
          </p:nvSpPr>
          <p:spPr>
            <a:xfrm>
              <a:off x="6977631" y="2393048"/>
              <a:ext cx="1601365" cy="80220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CHIRURGIA MAXILLO-FACCIALE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 SPALLACCIA Fabrizio</a:t>
              </a:r>
            </a:p>
          </p:txBody>
        </p:sp>
      </p:grpSp>
      <p:grpSp>
        <p:nvGrpSpPr>
          <p:cNvPr id="321" name="Gruppo 320">
            <a:extLst>
              <a:ext uri="{FF2B5EF4-FFF2-40B4-BE49-F238E27FC236}">
                <a16:creationId xmlns:a16="http://schemas.microsoft.com/office/drawing/2014/main" id="{1B102318-F5F3-4189-85D7-6D27E1FF23E4}"/>
              </a:ext>
            </a:extLst>
          </p:cNvPr>
          <p:cNvGrpSpPr/>
          <p:nvPr/>
        </p:nvGrpSpPr>
        <p:grpSpPr>
          <a:xfrm>
            <a:off x="343517" y="5730682"/>
            <a:ext cx="828000" cy="324000"/>
            <a:chOff x="7377975" y="3520754"/>
            <a:chExt cx="2139524" cy="774998"/>
          </a:xfrm>
          <a:scene3d>
            <a:camera prst="orthographicFront"/>
            <a:lightRig rig="threePt" dir="t"/>
          </a:scene3d>
        </p:grpSpPr>
        <p:sp>
          <p:nvSpPr>
            <p:cNvPr id="331" name="Ovale 330">
              <a:extLst>
                <a:ext uri="{FF2B5EF4-FFF2-40B4-BE49-F238E27FC236}">
                  <a16:creationId xmlns:a16="http://schemas.microsoft.com/office/drawing/2014/main" id="{7D7FB055-3B1C-4115-BC96-0BF37DF78206}"/>
                </a:ext>
              </a:extLst>
            </p:cNvPr>
            <p:cNvSpPr/>
            <p:nvPr/>
          </p:nvSpPr>
          <p:spPr>
            <a:xfrm>
              <a:off x="7377975" y="3520754"/>
              <a:ext cx="2139524" cy="774998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2" name="Ovale 18">
              <a:extLst>
                <a:ext uri="{FF2B5EF4-FFF2-40B4-BE49-F238E27FC236}">
                  <a16:creationId xmlns:a16="http://schemas.microsoft.com/office/drawing/2014/main" id="{D61CD342-A137-4DB3-A598-5A026CCE681B}"/>
                </a:ext>
              </a:extLst>
            </p:cNvPr>
            <p:cNvSpPr txBox="1"/>
            <p:nvPr/>
          </p:nvSpPr>
          <p:spPr>
            <a:xfrm>
              <a:off x="7500930" y="3777089"/>
              <a:ext cx="2006711" cy="3353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TRAUMATOLOGIA MAXILLO FACCIALE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MASSARELLI Mauro</a:t>
              </a:r>
            </a:p>
          </p:txBody>
        </p:sp>
      </p:grpSp>
      <p:grpSp>
        <p:nvGrpSpPr>
          <p:cNvPr id="322" name="Gruppo 321">
            <a:extLst>
              <a:ext uri="{FF2B5EF4-FFF2-40B4-BE49-F238E27FC236}">
                <a16:creationId xmlns:a16="http://schemas.microsoft.com/office/drawing/2014/main" id="{B94C19D8-F18A-4BB5-B08C-B51EDFBB6188}"/>
              </a:ext>
            </a:extLst>
          </p:cNvPr>
          <p:cNvGrpSpPr/>
          <p:nvPr/>
        </p:nvGrpSpPr>
        <p:grpSpPr>
          <a:xfrm>
            <a:off x="1322008" y="6021709"/>
            <a:ext cx="1188000" cy="324000"/>
            <a:chOff x="8906124" y="2393048"/>
            <a:chExt cx="1607487" cy="802209"/>
          </a:xfrm>
          <a:scene3d>
            <a:camera prst="orthographicFront"/>
            <a:lightRig rig="threePt" dir="t"/>
          </a:scene3d>
        </p:grpSpPr>
        <p:sp>
          <p:nvSpPr>
            <p:cNvPr id="329" name="Rettangolo 328">
              <a:extLst>
                <a:ext uri="{FF2B5EF4-FFF2-40B4-BE49-F238E27FC236}">
                  <a16:creationId xmlns:a16="http://schemas.microsoft.com/office/drawing/2014/main" id="{FC345FFE-2987-4F31-8D5F-0DD7D1864477}"/>
                </a:ext>
              </a:extLst>
            </p:cNvPr>
            <p:cNvSpPr/>
            <p:nvPr/>
          </p:nvSpPr>
          <p:spPr>
            <a:xfrm>
              <a:off x="8906124" y="2393048"/>
              <a:ext cx="1607487" cy="802209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0" name="CasellaDiTesto 329">
              <a:extLst>
                <a:ext uri="{FF2B5EF4-FFF2-40B4-BE49-F238E27FC236}">
                  <a16:creationId xmlns:a16="http://schemas.microsoft.com/office/drawing/2014/main" id="{6C4B7B54-A33B-4457-811D-400019B32B8A}"/>
                </a:ext>
              </a:extLst>
            </p:cNvPr>
            <p:cNvSpPr txBox="1"/>
            <p:nvPr/>
          </p:nvSpPr>
          <p:spPr>
            <a:xfrm>
              <a:off x="8906124" y="2393048"/>
              <a:ext cx="1607487" cy="80220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OCULISTICA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PODDI Enrico </a:t>
              </a:r>
            </a:p>
          </p:txBody>
        </p:sp>
      </p:grpSp>
      <p:grpSp>
        <p:nvGrpSpPr>
          <p:cNvPr id="323" name="Gruppo 322">
            <a:extLst>
              <a:ext uri="{FF2B5EF4-FFF2-40B4-BE49-F238E27FC236}">
                <a16:creationId xmlns:a16="http://schemas.microsoft.com/office/drawing/2014/main" id="{C9F7B740-5ACA-4F9C-8980-15F6038CE02D}"/>
              </a:ext>
            </a:extLst>
          </p:cNvPr>
          <p:cNvGrpSpPr/>
          <p:nvPr/>
        </p:nvGrpSpPr>
        <p:grpSpPr>
          <a:xfrm>
            <a:off x="2761046" y="5774412"/>
            <a:ext cx="1116000" cy="432000"/>
            <a:chOff x="1952474" y="1148500"/>
            <a:chExt cx="3142575" cy="919048"/>
          </a:xfrm>
          <a:scene3d>
            <a:camera prst="orthographicFront"/>
            <a:lightRig rig="threePt" dir="t"/>
          </a:scene3d>
        </p:grpSpPr>
        <p:sp>
          <p:nvSpPr>
            <p:cNvPr id="327" name="Triangolo isoscele 326">
              <a:extLst>
                <a:ext uri="{FF2B5EF4-FFF2-40B4-BE49-F238E27FC236}">
                  <a16:creationId xmlns:a16="http://schemas.microsoft.com/office/drawing/2014/main" id="{35F6B589-EBC2-48DF-BB65-9577F6A2A9FE}"/>
                </a:ext>
              </a:extLst>
            </p:cNvPr>
            <p:cNvSpPr/>
            <p:nvPr/>
          </p:nvSpPr>
          <p:spPr>
            <a:xfrm>
              <a:off x="1952474" y="1148500"/>
              <a:ext cx="3142575" cy="919048"/>
            </a:xfrm>
            <a:prstGeom prst="triangle">
              <a:avLst/>
            </a:prstGeom>
            <a:solidFill>
              <a:schemeClr val="accent1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8" name="Triangolo isoscele 22">
              <a:extLst>
                <a:ext uri="{FF2B5EF4-FFF2-40B4-BE49-F238E27FC236}">
                  <a16:creationId xmlns:a16="http://schemas.microsoft.com/office/drawing/2014/main" id="{A717534D-D317-4B12-AB54-F37660D792CA}"/>
                </a:ext>
              </a:extLst>
            </p:cNvPr>
            <p:cNvSpPr txBox="1"/>
            <p:nvPr/>
          </p:nvSpPr>
          <p:spPr>
            <a:xfrm>
              <a:off x="2342367" y="1572786"/>
              <a:ext cx="2419293" cy="4947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NEUROFISIOPATOLOGIA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FRONDIZI Domenico</a:t>
              </a:r>
            </a:p>
          </p:txBody>
        </p:sp>
      </p:grpSp>
      <p:grpSp>
        <p:nvGrpSpPr>
          <p:cNvPr id="347" name="Gruppo 346">
            <a:extLst>
              <a:ext uri="{FF2B5EF4-FFF2-40B4-BE49-F238E27FC236}">
                <a16:creationId xmlns:a16="http://schemas.microsoft.com/office/drawing/2014/main" id="{32BA3742-F5DC-4A15-AAC4-69168999094B}"/>
              </a:ext>
            </a:extLst>
          </p:cNvPr>
          <p:cNvGrpSpPr/>
          <p:nvPr/>
        </p:nvGrpSpPr>
        <p:grpSpPr>
          <a:xfrm>
            <a:off x="2759623" y="5315503"/>
            <a:ext cx="1116000" cy="432002"/>
            <a:chOff x="5343313" y="1158156"/>
            <a:chExt cx="3410508" cy="863662"/>
          </a:xfrm>
          <a:scene3d>
            <a:camera prst="orthographicFront"/>
            <a:lightRig rig="threePt" dir="t"/>
          </a:scene3d>
        </p:grpSpPr>
        <p:sp>
          <p:nvSpPr>
            <p:cNvPr id="348" name="Triangolo isoscele 347">
              <a:extLst>
                <a:ext uri="{FF2B5EF4-FFF2-40B4-BE49-F238E27FC236}">
                  <a16:creationId xmlns:a16="http://schemas.microsoft.com/office/drawing/2014/main" id="{25295116-AB6B-4068-B861-F801004C0383}"/>
                </a:ext>
              </a:extLst>
            </p:cNvPr>
            <p:cNvSpPr/>
            <p:nvPr/>
          </p:nvSpPr>
          <p:spPr>
            <a:xfrm>
              <a:off x="5343313" y="1158156"/>
              <a:ext cx="3410508" cy="863659"/>
            </a:xfrm>
            <a:prstGeom prst="triangle">
              <a:avLst/>
            </a:prstGeom>
            <a:solidFill>
              <a:schemeClr val="accent1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9" name="Triangolo isoscele 4">
              <a:extLst>
                <a:ext uri="{FF2B5EF4-FFF2-40B4-BE49-F238E27FC236}">
                  <a16:creationId xmlns:a16="http://schemas.microsoft.com/office/drawing/2014/main" id="{62E14A01-84AD-4A1F-800E-6B886B8F01BA}"/>
                </a:ext>
              </a:extLst>
            </p:cNvPr>
            <p:cNvSpPr txBox="1"/>
            <p:nvPr/>
          </p:nvSpPr>
          <p:spPr>
            <a:xfrm>
              <a:off x="5909710" y="1589987"/>
              <a:ext cx="2295288" cy="43183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NEURORIABILITAZIONE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500" kern="1200" dirty="0"/>
                <a:t>DI SCHINO Chiara</a:t>
              </a:r>
            </a:p>
          </p:txBody>
        </p:sp>
      </p:grpSp>
      <p:grpSp>
        <p:nvGrpSpPr>
          <p:cNvPr id="350" name="Gruppo 349">
            <a:extLst>
              <a:ext uri="{FF2B5EF4-FFF2-40B4-BE49-F238E27FC236}">
                <a16:creationId xmlns:a16="http://schemas.microsoft.com/office/drawing/2014/main" id="{B25094D6-E72A-40E8-AFC9-A0D5B073FA21}"/>
              </a:ext>
            </a:extLst>
          </p:cNvPr>
          <p:cNvGrpSpPr/>
          <p:nvPr/>
        </p:nvGrpSpPr>
        <p:grpSpPr>
          <a:xfrm>
            <a:off x="7961154" y="4706157"/>
            <a:ext cx="1188000" cy="324000"/>
            <a:chOff x="29614" y="1205992"/>
            <a:chExt cx="1398703" cy="571220"/>
          </a:xfrm>
          <a:scene3d>
            <a:camera prst="orthographicFront"/>
            <a:lightRig rig="threePt" dir="t"/>
          </a:scene3d>
        </p:grpSpPr>
        <p:sp>
          <p:nvSpPr>
            <p:cNvPr id="378" name="Rettangolo 377">
              <a:extLst>
                <a:ext uri="{FF2B5EF4-FFF2-40B4-BE49-F238E27FC236}">
                  <a16:creationId xmlns:a16="http://schemas.microsoft.com/office/drawing/2014/main" id="{1970E13E-7C89-4829-8C60-F1DAC3EEE5FC}"/>
                </a:ext>
              </a:extLst>
            </p:cNvPr>
            <p:cNvSpPr/>
            <p:nvPr/>
          </p:nvSpPr>
          <p:spPr>
            <a:xfrm>
              <a:off x="29614" y="1205992"/>
              <a:ext cx="1398703" cy="571220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9" name="CasellaDiTesto 378">
              <a:extLst>
                <a:ext uri="{FF2B5EF4-FFF2-40B4-BE49-F238E27FC236}">
                  <a16:creationId xmlns:a16="http://schemas.microsoft.com/office/drawing/2014/main" id="{E152ED58-FC82-4CE6-9EB3-BD55DF84C6D7}"/>
                </a:ext>
              </a:extLst>
            </p:cNvPr>
            <p:cNvSpPr txBox="1"/>
            <p:nvPr/>
          </p:nvSpPr>
          <p:spPr>
            <a:xfrm>
              <a:off x="29614" y="1205992"/>
              <a:ext cx="1398703" cy="571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LABORATORIO ANALISI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 MARIOTTINI Alessandro</a:t>
              </a:r>
            </a:p>
          </p:txBody>
        </p:sp>
      </p:grpSp>
      <p:grpSp>
        <p:nvGrpSpPr>
          <p:cNvPr id="351" name="Gruppo 350">
            <a:extLst>
              <a:ext uri="{FF2B5EF4-FFF2-40B4-BE49-F238E27FC236}">
                <a16:creationId xmlns:a16="http://schemas.microsoft.com/office/drawing/2014/main" id="{1BCB1775-51FA-42E1-A167-E931D80D4414}"/>
              </a:ext>
            </a:extLst>
          </p:cNvPr>
          <p:cNvGrpSpPr/>
          <p:nvPr/>
        </p:nvGrpSpPr>
        <p:grpSpPr>
          <a:xfrm>
            <a:off x="9177687" y="4539488"/>
            <a:ext cx="756000" cy="324000"/>
            <a:chOff x="379290" y="2017126"/>
            <a:chExt cx="1455288" cy="571220"/>
          </a:xfrm>
          <a:scene3d>
            <a:camera prst="orthographicFront"/>
            <a:lightRig rig="threePt" dir="t"/>
          </a:scene3d>
        </p:grpSpPr>
        <p:sp>
          <p:nvSpPr>
            <p:cNvPr id="376" name="Ovale 375">
              <a:extLst>
                <a:ext uri="{FF2B5EF4-FFF2-40B4-BE49-F238E27FC236}">
                  <a16:creationId xmlns:a16="http://schemas.microsoft.com/office/drawing/2014/main" id="{57F088FB-FCDA-41E2-AD3C-C26F49E63F31}"/>
                </a:ext>
              </a:extLst>
            </p:cNvPr>
            <p:cNvSpPr/>
            <p:nvPr/>
          </p:nvSpPr>
          <p:spPr>
            <a:xfrm>
              <a:off x="379290" y="2017126"/>
              <a:ext cx="1455288" cy="571220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7" name="Ovale 6">
              <a:extLst>
                <a:ext uri="{FF2B5EF4-FFF2-40B4-BE49-F238E27FC236}">
                  <a16:creationId xmlns:a16="http://schemas.microsoft.com/office/drawing/2014/main" id="{26E7CDDD-13DD-4501-81A7-D5BCF143DD90}"/>
                </a:ext>
              </a:extLst>
            </p:cNvPr>
            <p:cNvSpPr txBox="1"/>
            <p:nvPr/>
          </p:nvSpPr>
          <p:spPr>
            <a:xfrm>
              <a:off x="592412" y="2100779"/>
              <a:ext cx="1029044" cy="40391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MICROBIOLOGIA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ANDREANI Paolo</a:t>
              </a:r>
            </a:p>
          </p:txBody>
        </p:sp>
      </p:grpSp>
      <p:grpSp>
        <p:nvGrpSpPr>
          <p:cNvPr id="352" name="Gruppo 351">
            <a:extLst>
              <a:ext uri="{FF2B5EF4-FFF2-40B4-BE49-F238E27FC236}">
                <a16:creationId xmlns:a16="http://schemas.microsoft.com/office/drawing/2014/main" id="{35A2EF47-0698-4C8B-9186-FFA6FF4C343B}"/>
              </a:ext>
            </a:extLst>
          </p:cNvPr>
          <p:cNvGrpSpPr/>
          <p:nvPr/>
        </p:nvGrpSpPr>
        <p:grpSpPr>
          <a:xfrm>
            <a:off x="7966349" y="5079687"/>
            <a:ext cx="1188000" cy="324000"/>
            <a:chOff x="1668230" y="1205992"/>
            <a:chExt cx="1299847" cy="571220"/>
          </a:xfrm>
          <a:scene3d>
            <a:camera prst="orthographicFront"/>
            <a:lightRig rig="threePt" dir="t"/>
          </a:scene3d>
        </p:grpSpPr>
        <p:sp>
          <p:nvSpPr>
            <p:cNvPr id="374" name="Rettangolo 373">
              <a:extLst>
                <a:ext uri="{FF2B5EF4-FFF2-40B4-BE49-F238E27FC236}">
                  <a16:creationId xmlns:a16="http://schemas.microsoft.com/office/drawing/2014/main" id="{F6F98C0E-DFB3-437B-946D-A975D580FBF8}"/>
                </a:ext>
              </a:extLst>
            </p:cNvPr>
            <p:cNvSpPr/>
            <p:nvPr/>
          </p:nvSpPr>
          <p:spPr>
            <a:xfrm>
              <a:off x="1668230" y="1205992"/>
              <a:ext cx="1299847" cy="571220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5" name="CasellaDiTesto 374">
              <a:extLst>
                <a:ext uri="{FF2B5EF4-FFF2-40B4-BE49-F238E27FC236}">
                  <a16:creationId xmlns:a16="http://schemas.microsoft.com/office/drawing/2014/main" id="{0EB6BB6E-B9D3-468E-990A-96E2098B9D7E}"/>
                </a:ext>
              </a:extLst>
            </p:cNvPr>
            <p:cNvSpPr txBox="1"/>
            <p:nvPr/>
          </p:nvSpPr>
          <p:spPr>
            <a:xfrm>
              <a:off x="1668230" y="1205992"/>
              <a:ext cx="1299847" cy="571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IMMUNOLOGIA E TRASFUSIONALE</a:t>
              </a:r>
            </a:p>
            <a:p>
              <a:pPr marL="0" lvl="0" indent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dirty="0"/>
                <a:t>MICHELI Marta</a:t>
              </a:r>
              <a:endParaRPr lang="it-IT" sz="500" kern="1200" dirty="0"/>
            </a:p>
          </p:txBody>
        </p:sp>
      </p:grpSp>
      <p:grpSp>
        <p:nvGrpSpPr>
          <p:cNvPr id="353" name="Gruppo 352">
            <a:extLst>
              <a:ext uri="{FF2B5EF4-FFF2-40B4-BE49-F238E27FC236}">
                <a16:creationId xmlns:a16="http://schemas.microsoft.com/office/drawing/2014/main" id="{04CBFD3B-C7D5-435E-951B-0E97F31C5B86}"/>
              </a:ext>
            </a:extLst>
          </p:cNvPr>
          <p:cNvGrpSpPr/>
          <p:nvPr/>
        </p:nvGrpSpPr>
        <p:grpSpPr>
          <a:xfrm>
            <a:off x="7966349" y="5435282"/>
            <a:ext cx="1188000" cy="324000"/>
            <a:chOff x="3214525" y="1212533"/>
            <a:chExt cx="1216449" cy="571220"/>
          </a:xfrm>
          <a:scene3d>
            <a:camera prst="orthographicFront"/>
            <a:lightRig rig="threePt" dir="t"/>
          </a:scene3d>
        </p:grpSpPr>
        <p:sp>
          <p:nvSpPr>
            <p:cNvPr id="372" name="Rettangolo 371">
              <a:extLst>
                <a:ext uri="{FF2B5EF4-FFF2-40B4-BE49-F238E27FC236}">
                  <a16:creationId xmlns:a16="http://schemas.microsoft.com/office/drawing/2014/main" id="{D35C13E0-F784-49D5-A623-EBF5C69EA39B}"/>
                </a:ext>
              </a:extLst>
            </p:cNvPr>
            <p:cNvSpPr/>
            <p:nvPr/>
          </p:nvSpPr>
          <p:spPr>
            <a:xfrm>
              <a:off x="3214525" y="1212533"/>
              <a:ext cx="1216449" cy="571220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3" name="CasellaDiTesto 372">
              <a:extLst>
                <a:ext uri="{FF2B5EF4-FFF2-40B4-BE49-F238E27FC236}">
                  <a16:creationId xmlns:a16="http://schemas.microsoft.com/office/drawing/2014/main" id="{B2FC88A4-C987-4492-92A0-F11B467B1D5D}"/>
                </a:ext>
              </a:extLst>
            </p:cNvPr>
            <p:cNvSpPr txBox="1"/>
            <p:nvPr/>
          </p:nvSpPr>
          <p:spPr>
            <a:xfrm>
              <a:off x="3214525" y="1276463"/>
              <a:ext cx="1216449" cy="46563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500" kern="1200" dirty="0"/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MEDICINA NUCLEARE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LORETI Fabio</a:t>
              </a:r>
            </a:p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500" kern="1200" dirty="0"/>
            </a:p>
          </p:txBody>
        </p:sp>
      </p:grpSp>
      <p:grpSp>
        <p:nvGrpSpPr>
          <p:cNvPr id="354" name="Gruppo 353">
            <a:extLst>
              <a:ext uri="{FF2B5EF4-FFF2-40B4-BE49-F238E27FC236}">
                <a16:creationId xmlns:a16="http://schemas.microsoft.com/office/drawing/2014/main" id="{5754EA4E-523E-453C-A628-790C408BF523}"/>
              </a:ext>
            </a:extLst>
          </p:cNvPr>
          <p:cNvGrpSpPr/>
          <p:nvPr/>
        </p:nvGrpSpPr>
        <p:grpSpPr>
          <a:xfrm>
            <a:off x="7958624" y="5779404"/>
            <a:ext cx="1188000" cy="324000"/>
            <a:chOff x="4664352" y="1205992"/>
            <a:chExt cx="1350183" cy="571220"/>
          </a:xfrm>
          <a:scene3d>
            <a:camera prst="orthographicFront"/>
            <a:lightRig rig="threePt" dir="t"/>
          </a:scene3d>
        </p:grpSpPr>
        <p:sp>
          <p:nvSpPr>
            <p:cNvPr id="370" name="Rettangolo 369">
              <a:extLst>
                <a:ext uri="{FF2B5EF4-FFF2-40B4-BE49-F238E27FC236}">
                  <a16:creationId xmlns:a16="http://schemas.microsoft.com/office/drawing/2014/main" id="{E75C81E3-F1E9-4207-9EA3-BC6BE5452ABE}"/>
                </a:ext>
              </a:extLst>
            </p:cNvPr>
            <p:cNvSpPr/>
            <p:nvPr/>
          </p:nvSpPr>
          <p:spPr>
            <a:xfrm>
              <a:off x="4664352" y="1205992"/>
              <a:ext cx="1350183" cy="571220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1" name="CasellaDiTesto 370">
              <a:extLst>
                <a:ext uri="{FF2B5EF4-FFF2-40B4-BE49-F238E27FC236}">
                  <a16:creationId xmlns:a16="http://schemas.microsoft.com/office/drawing/2014/main" id="{1D8D093D-0F14-41AD-81A4-FF3759336C07}"/>
                </a:ext>
              </a:extLst>
            </p:cNvPr>
            <p:cNvSpPr txBox="1"/>
            <p:nvPr/>
          </p:nvSpPr>
          <p:spPr>
            <a:xfrm>
              <a:off x="4664352" y="1205992"/>
              <a:ext cx="1350183" cy="571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RADIOLOGIA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>
                  <a:solidFill>
                    <a:schemeClr val="bg1"/>
                  </a:solidFill>
                </a:rPr>
                <a:t>FERRANTI Roberto</a:t>
              </a:r>
            </a:p>
          </p:txBody>
        </p:sp>
      </p:grpSp>
      <p:grpSp>
        <p:nvGrpSpPr>
          <p:cNvPr id="355" name="Gruppo 354">
            <a:extLst>
              <a:ext uri="{FF2B5EF4-FFF2-40B4-BE49-F238E27FC236}">
                <a16:creationId xmlns:a16="http://schemas.microsoft.com/office/drawing/2014/main" id="{B3B63756-6E12-4349-8358-E3D59AF2B366}"/>
              </a:ext>
            </a:extLst>
          </p:cNvPr>
          <p:cNvGrpSpPr/>
          <p:nvPr/>
        </p:nvGrpSpPr>
        <p:grpSpPr>
          <a:xfrm>
            <a:off x="9239974" y="5577600"/>
            <a:ext cx="756000" cy="324000"/>
            <a:chOff x="5001898" y="2017126"/>
            <a:chExt cx="1822514" cy="616930"/>
          </a:xfrm>
          <a:scene3d>
            <a:camera prst="orthographicFront"/>
            <a:lightRig rig="threePt" dir="t"/>
          </a:scene3d>
        </p:grpSpPr>
        <p:sp>
          <p:nvSpPr>
            <p:cNvPr id="368" name="Ovale 367">
              <a:extLst>
                <a:ext uri="{FF2B5EF4-FFF2-40B4-BE49-F238E27FC236}">
                  <a16:creationId xmlns:a16="http://schemas.microsoft.com/office/drawing/2014/main" id="{38ABA4CF-A423-4194-AE36-55AEEF6CA66B}"/>
                </a:ext>
              </a:extLst>
            </p:cNvPr>
            <p:cNvSpPr/>
            <p:nvPr/>
          </p:nvSpPr>
          <p:spPr>
            <a:xfrm>
              <a:off x="5001898" y="2017126"/>
              <a:ext cx="1822514" cy="616930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9" name="Ovale 14">
              <a:extLst>
                <a:ext uri="{FF2B5EF4-FFF2-40B4-BE49-F238E27FC236}">
                  <a16:creationId xmlns:a16="http://schemas.microsoft.com/office/drawing/2014/main" id="{CAF2459F-6EA7-48DC-901A-BAE74C063106}"/>
                </a:ext>
              </a:extLst>
            </p:cNvPr>
            <p:cNvSpPr txBox="1"/>
            <p:nvPr/>
          </p:nvSpPr>
          <p:spPr>
            <a:xfrm>
              <a:off x="5268799" y="2107473"/>
              <a:ext cx="1288712" cy="43623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PRONTO SOCCORSO</a:t>
              </a:r>
            </a:p>
          </p:txBody>
        </p:sp>
      </p:grpSp>
      <p:grpSp>
        <p:nvGrpSpPr>
          <p:cNvPr id="356" name="Gruppo 355">
            <a:extLst>
              <a:ext uri="{FF2B5EF4-FFF2-40B4-BE49-F238E27FC236}">
                <a16:creationId xmlns:a16="http://schemas.microsoft.com/office/drawing/2014/main" id="{92E09034-1117-40D9-9B6D-5F5175E11B9A}"/>
              </a:ext>
            </a:extLst>
          </p:cNvPr>
          <p:cNvGrpSpPr/>
          <p:nvPr/>
        </p:nvGrpSpPr>
        <p:grpSpPr>
          <a:xfrm>
            <a:off x="9252273" y="5994922"/>
            <a:ext cx="930921" cy="360000"/>
            <a:chOff x="4934864" y="2873969"/>
            <a:chExt cx="2018165" cy="940715"/>
          </a:xfrm>
          <a:scene3d>
            <a:camera prst="orthographicFront"/>
            <a:lightRig rig="threePt" dir="t"/>
          </a:scene3d>
        </p:grpSpPr>
        <p:sp>
          <p:nvSpPr>
            <p:cNvPr id="366" name="Ovale 365">
              <a:extLst>
                <a:ext uri="{FF2B5EF4-FFF2-40B4-BE49-F238E27FC236}">
                  <a16:creationId xmlns:a16="http://schemas.microsoft.com/office/drawing/2014/main" id="{CFA55568-4AF8-474C-AE25-43A26306CEA7}"/>
                </a:ext>
              </a:extLst>
            </p:cNvPr>
            <p:cNvSpPr/>
            <p:nvPr/>
          </p:nvSpPr>
          <p:spPr>
            <a:xfrm>
              <a:off x="5001898" y="2873969"/>
              <a:ext cx="1889427" cy="940715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7" name="Ovale 16">
              <a:extLst>
                <a:ext uri="{FF2B5EF4-FFF2-40B4-BE49-F238E27FC236}">
                  <a16:creationId xmlns:a16="http://schemas.microsoft.com/office/drawing/2014/main" id="{D3BB19FE-53B1-40A7-9B2E-632AA3EBA47A}"/>
                </a:ext>
              </a:extLst>
            </p:cNvPr>
            <p:cNvSpPr txBox="1"/>
            <p:nvPr/>
          </p:nvSpPr>
          <p:spPr>
            <a:xfrm>
              <a:off x="4934864" y="3011731"/>
              <a:ext cx="2018165" cy="72343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2227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SENOLOGIA DIAGNOSTICA – </a:t>
              </a:r>
            </a:p>
            <a:p>
              <a:pPr marL="0" lvl="0" indent="0" algn="ctr" defTabSz="42227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RADIOLOGIA INTERVENTISTICA</a:t>
              </a:r>
            </a:p>
            <a:p>
              <a:pPr marL="0" lvl="0" indent="0" algn="ctr" defTabSz="422275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BABILI Cristina</a:t>
              </a:r>
            </a:p>
          </p:txBody>
        </p:sp>
      </p:grpSp>
      <p:grpSp>
        <p:nvGrpSpPr>
          <p:cNvPr id="357" name="Gruppo 356">
            <a:extLst>
              <a:ext uri="{FF2B5EF4-FFF2-40B4-BE49-F238E27FC236}">
                <a16:creationId xmlns:a16="http://schemas.microsoft.com/office/drawing/2014/main" id="{0E9B8C2F-E966-4E93-A36E-26137D4967AC}"/>
              </a:ext>
            </a:extLst>
          </p:cNvPr>
          <p:cNvGrpSpPr/>
          <p:nvPr/>
        </p:nvGrpSpPr>
        <p:grpSpPr>
          <a:xfrm>
            <a:off x="7958624" y="6152934"/>
            <a:ext cx="1188000" cy="324000"/>
            <a:chOff x="6254449" y="1205992"/>
            <a:chExt cx="1807480" cy="588740"/>
          </a:xfrm>
          <a:scene3d>
            <a:camera prst="orthographicFront"/>
            <a:lightRig rig="threePt" dir="t"/>
          </a:scene3d>
        </p:grpSpPr>
        <p:sp>
          <p:nvSpPr>
            <p:cNvPr id="364" name="Rettangolo 363">
              <a:extLst>
                <a:ext uri="{FF2B5EF4-FFF2-40B4-BE49-F238E27FC236}">
                  <a16:creationId xmlns:a16="http://schemas.microsoft.com/office/drawing/2014/main" id="{4C904650-ABBC-42CB-92EA-F40E030BAC7C}"/>
                </a:ext>
              </a:extLst>
            </p:cNvPr>
            <p:cNvSpPr/>
            <p:nvPr/>
          </p:nvSpPr>
          <p:spPr>
            <a:xfrm>
              <a:off x="6254449" y="1205992"/>
              <a:ext cx="1807480" cy="588740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5" name="CasellaDiTesto 364">
              <a:extLst>
                <a:ext uri="{FF2B5EF4-FFF2-40B4-BE49-F238E27FC236}">
                  <a16:creationId xmlns:a16="http://schemas.microsoft.com/office/drawing/2014/main" id="{13EECEBF-7BB2-4C26-B156-87EF283BC4ED}"/>
                </a:ext>
              </a:extLst>
            </p:cNvPr>
            <p:cNvSpPr txBox="1"/>
            <p:nvPr/>
          </p:nvSpPr>
          <p:spPr>
            <a:xfrm>
              <a:off x="6254449" y="1205992"/>
              <a:ext cx="1807480" cy="58874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RADIOLOGIA INTERVENTISTICA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ALLEGRITTI Massimiliano </a:t>
              </a:r>
              <a:r>
                <a:rPr lang="it-IT" sz="500" dirty="0"/>
                <a:t>f.f. </a:t>
              </a:r>
              <a:endParaRPr lang="it-IT" sz="500" kern="1200" dirty="0"/>
            </a:p>
          </p:txBody>
        </p:sp>
      </p:grpSp>
      <p:grpSp>
        <p:nvGrpSpPr>
          <p:cNvPr id="358" name="Gruppo 357">
            <a:extLst>
              <a:ext uri="{FF2B5EF4-FFF2-40B4-BE49-F238E27FC236}">
                <a16:creationId xmlns:a16="http://schemas.microsoft.com/office/drawing/2014/main" id="{81ADEF84-C285-42E7-AA97-A39F60E42AE4}"/>
              </a:ext>
            </a:extLst>
          </p:cNvPr>
          <p:cNvGrpSpPr/>
          <p:nvPr/>
        </p:nvGrpSpPr>
        <p:grpSpPr>
          <a:xfrm>
            <a:off x="7962603" y="6507366"/>
            <a:ext cx="1188000" cy="324000"/>
            <a:chOff x="8301842" y="1205992"/>
            <a:chExt cx="1504824" cy="588740"/>
          </a:xfrm>
          <a:scene3d>
            <a:camera prst="orthographicFront"/>
            <a:lightRig rig="threePt" dir="t"/>
          </a:scene3d>
        </p:grpSpPr>
        <p:sp>
          <p:nvSpPr>
            <p:cNvPr id="362" name="Rettangolo 361">
              <a:extLst>
                <a:ext uri="{FF2B5EF4-FFF2-40B4-BE49-F238E27FC236}">
                  <a16:creationId xmlns:a16="http://schemas.microsoft.com/office/drawing/2014/main" id="{FF8B5353-53E6-4FBB-8556-7886C3428A84}"/>
                </a:ext>
              </a:extLst>
            </p:cNvPr>
            <p:cNvSpPr/>
            <p:nvPr/>
          </p:nvSpPr>
          <p:spPr>
            <a:xfrm>
              <a:off x="8301842" y="1205992"/>
              <a:ext cx="1504824" cy="588740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3" name="CasellaDiTesto 362">
              <a:extLst>
                <a:ext uri="{FF2B5EF4-FFF2-40B4-BE49-F238E27FC236}">
                  <a16:creationId xmlns:a16="http://schemas.microsoft.com/office/drawing/2014/main" id="{8436A854-D936-4CA4-B826-5C71B41890F6}"/>
                </a:ext>
              </a:extLst>
            </p:cNvPr>
            <p:cNvSpPr txBox="1"/>
            <p:nvPr/>
          </p:nvSpPr>
          <p:spPr>
            <a:xfrm>
              <a:off x="8301842" y="1205992"/>
              <a:ext cx="1504824" cy="58874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NEURORADIOLOGIA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PRINCIPI Massimo </a:t>
              </a:r>
              <a:r>
                <a:rPr lang="it-IT" sz="500" dirty="0"/>
                <a:t>f.f.</a:t>
              </a:r>
              <a:endParaRPr lang="it-IT" sz="500" kern="1200" dirty="0"/>
            </a:p>
          </p:txBody>
        </p:sp>
      </p:grpSp>
      <p:grpSp>
        <p:nvGrpSpPr>
          <p:cNvPr id="359" name="Gruppo 358">
            <a:extLst>
              <a:ext uri="{FF2B5EF4-FFF2-40B4-BE49-F238E27FC236}">
                <a16:creationId xmlns:a16="http://schemas.microsoft.com/office/drawing/2014/main" id="{01A92CF6-AFAC-432C-8544-F127AE34711A}"/>
              </a:ext>
            </a:extLst>
          </p:cNvPr>
          <p:cNvGrpSpPr/>
          <p:nvPr/>
        </p:nvGrpSpPr>
        <p:grpSpPr>
          <a:xfrm>
            <a:off x="9321687" y="6463632"/>
            <a:ext cx="900001" cy="360000"/>
            <a:chOff x="8650038" y="2034645"/>
            <a:chExt cx="1865563" cy="812007"/>
          </a:xfrm>
          <a:scene3d>
            <a:camera prst="orthographicFront"/>
            <a:lightRig rig="threePt" dir="t"/>
          </a:scene3d>
        </p:grpSpPr>
        <p:sp>
          <p:nvSpPr>
            <p:cNvPr id="360" name="Ovale 359">
              <a:extLst>
                <a:ext uri="{FF2B5EF4-FFF2-40B4-BE49-F238E27FC236}">
                  <a16:creationId xmlns:a16="http://schemas.microsoft.com/office/drawing/2014/main" id="{C8662D4B-4890-4C08-ADE2-6B46E0A318FE}"/>
                </a:ext>
              </a:extLst>
            </p:cNvPr>
            <p:cNvSpPr/>
            <p:nvPr/>
          </p:nvSpPr>
          <p:spPr>
            <a:xfrm>
              <a:off x="8650038" y="2034645"/>
              <a:ext cx="1865561" cy="812007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1" name="Ovale 22">
              <a:extLst>
                <a:ext uri="{FF2B5EF4-FFF2-40B4-BE49-F238E27FC236}">
                  <a16:creationId xmlns:a16="http://schemas.microsoft.com/office/drawing/2014/main" id="{CE5E5421-2A47-4FB5-8628-8505A401CB67}"/>
                </a:ext>
              </a:extLst>
            </p:cNvPr>
            <p:cNvSpPr txBox="1"/>
            <p:nvPr/>
          </p:nvSpPr>
          <p:spPr>
            <a:xfrm>
              <a:off x="8650040" y="2199406"/>
              <a:ext cx="1865561" cy="53803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DIAGNOSTICA RMN 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APPLICATA ALLA PATOLOGIA NEUROLOGICA E CARDIACA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 PRINCIPI Massimo</a:t>
              </a:r>
            </a:p>
          </p:txBody>
        </p:sp>
      </p:grpSp>
      <p:grpSp>
        <p:nvGrpSpPr>
          <p:cNvPr id="380" name="Gruppo 379">
            <a:extLst>
              <a:ext uri="{FF2B5EF4-FFF2-40B4-BE49-F238E27FC236}">
                <a16:creationId xmlns:a16="http://schemas.microsoft.com/office/drawing/2014/main" id="{C3B0B865-166F-4A52-965C-16840E46526A}"/>
              </a:ext>
            </a:extLst>
          </p:cNvPr>
          <p:cNvGrpSpPr/>
          <p:nvPr/>
        </p:nvGrpSpPr>
        <p:grpSpPr>
          <a:xfrm>
            <a:off x="9213596" y="5071697"/>
            <a:ext cx="756000" cy="324001"/>
            <a:chOff x="781348" y="2955768"/>
            <a:chExt cx="1518650" cy="596091"/>
          </a:xfrm>
          <a:scene3d>
            <a:camera prst="orthographicFront"/>
            <a:lightRig rig="threePt" dir="t"/>
          </a:scene3d>
        </p:grpSpPr>
        <p:sp>
          <p:nvSpPr>
            <p:cNvPr id="381" name="Ovale 380">
              <a:extLst>
                <a:ext uri="{FF2B5EF4-FFF2-40B4-BE49-F238E27FC236}">
                  <a16:creationId xmlns:a16="http://schemas.microsoft.com/office/drawing/2014/main" id="{3DCA0853-55D9-41A5-8F99-8E9059DD8EE4}"/>
                </a:ext>
              </a:extLst>
            </p:cNvPr>
            <p:cNvSpPr/>
            <p:nvPr/>
          </p:nvSpPr>
          <p:spPr>
            <a:xfrm>
              <a:off x="781348" y="2955768"/>
              <a:ext cx="1518650" cy="596091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2" name="Ovale 4">
              <a:extLst>
                <a:ext uri="{FF2B5EF4-FFF2-40B4-BE49-F238E27FC236}">
                  <a16:creationId xmlns:a16="http://schemas.microsoft.com/office/drawing/2014/main" id="{90A45E64-3DAF-4477-A0AC-393FD4271D74}"/>
                </a:ext>
              </a:extLst>
            </p:cNvPr>
            <p:cNvSpPr txBox="1"/>
            <p:nvPr/>
          </p:nvSpPr>
          <p:spPr>
            <a:xfrm>
              <a:off x="911912" y="3038153"/>
              <a:ext cx="1342955" cy="4288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400" kern="1200" dirty="0">
                  <a:solidFill>
                    <a:schemeClr val="tx1"/>
                  </a:solidFill>
                </a:rPr>
                <a:t>SEMINOLOGIA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400" dirty="0">
                  <a:solidFill>
                    <a:schemeClr val="tx1"/>
                  </a:solidFill>
                </a:rPr>
                <a:t>BRANCORSINI Stefano</a:t>
              </a:r>
            </a:p>
          </p:txBody>
        </p:sp>
      </p:grp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58E9748B-BFC1-4AC7-85A3-E183A7625CC6}"/>
              </a:ext>
            </a:extLst>
          </p:cNvPr>
          <p:cNvCxnSpPr>
            <a:cxnSpLocks/>
          </p:cNvCxnSpPr>
          <p:nvPr/>
        </p:nvCxnSpPr>
        <p:spPr>
          <a:xfrm>
            <a:off x="5516778" y="6291533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nettore diritto 323">
            <a:extLst>
              <a:ext uri="{FF2B5EF4-FFF2-40B4-BE49-F238E27FC236}">
                <a16:creationId xmlns:a16="http://schemas.microsoft.com/office/drawing/2014/main" id="{B6ED3955-05B1-4422-956B-61618D67EFF5}"/>
              </a:ext>
            </a:extLst>
          </p:cNvPr>
          <p:cNvCxnSpPr>
            <a:cxnSpLocks/>
          </p:cNvCxnSpPr>
          <p:nvPr/>
        </p:nvCxnSpPr>
        <p:spPr>
          <a:xfrm>
            <a:off x="5517906" y="5805783"/>
            <a:ext cx="814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D948071C-AD38-4A6A-BEEC-E35A52E8D7E7}"/>
              </a:ext>
            </a:extLst>
          </p:cNvPr>
          <p:cNvCxnSpPr>
            <a:cxnSpLocks/>
          </p:cNvCxnSpPr>
          <p:nvPr/>
        </p:nvCxnSpPr>
        <p:spPr>
          <a:xfrm flipH="1">
            <a:off x="7876711" y="4811568"/>
            <a:ext cx="12298" cy="18616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7CE71315-4656-4369-8ECB-B64B0F8FE482}"/>
              </a:ext>
            </a:extLst>
          </p:cNvPr>
          <p:cNvCxnSpPr>
            <a:cxnSpLocks/>
          </p:cNvCxnSpPr>
          <p:nvPr/>
        </p:nvCxnSpPr>
        <p:spPr>
          <a:xfrm>
            <a:off x="7721426" y="2635936"/>
            <a:ext cx="0" cy="191781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50BD898F-07FC-45DF-A667-DAB3784CA8D1}"/>
              </a:ext>
            </a:extLst>
          </p:cNvPr>
          <p:cNvCxnSpPr>
            <a:cxnSpLocks/>
          </p:cNvCxnSpPr>
          <p:nvPr/>
        </p:nvCxnSpPr>
        <p:spPr>
          <a:xfrm flipH="1">
            <a:off x="10060221" y="2362459"/>
            <a:ext cx="0" cy="29321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3AF53816-AAB2-4345-9693-FC6FB2A733EB}"/>
              </a:ext>
            </a:extLst>
          </p:cNvPr>
          <p:cNvCxnSpPr>
            <a:cxnSpLocks/>
          </p:cNvCxnSpPr>
          <p:nvPr/>
        </p:nvCxnSpPr>
        <p:spPr>
          <a:xfrm>
            <a:off x="10045065" y="5294614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ttore diritto 391">
            <a:extLst>
              <a:ext uri="{FF2B5EF4-FFF2-40B4-BE49-F238E27FC236}">
                <a16:creationId xmlns:a16="http://schemas.microsoft.com/office/drawing/2014/main" id="{3F13C7FB-D382-4199-BAA9-7022501262CC}"/>
              </a:ext>
            </a:extLst>
          </p:cNvPr>
          <p:cNvCxnSpPr>
            <a:cxnSpLocks/>
          </p:cNvCxnSpPr>
          <p:nvPr/>
        </p:nvCxnSpPr>
        <p:spPr>
          <a:xfrm>
            <a:off x="10045064" y="4889871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ABF3AFDB-38D8-470E-8E61-7872405EA5B8}"/>
              </a:ext>
            </a:extLst>
          </p:cNvPr>
          <p:cNvSpPr txBox="1"/>
          <p:nvPr/>
        </p:nvSpPr>
        <p:spPr>
          <a:xfrm>
            <a:off x="11367666" y="4704347"/>
            <a:ext cx="792000" cy="288995"/>
          </a:xfrm>
          <a:prstGeom prst="rect">
            <a:avLst/>
          </a:prstGeom>
          <a:noFill/>
        </p:spPr>
        <p:txBody>
          <a:bodyPr wrap="square" lIns="0" tIns="57600" rIns="0" rtlCol="0">
            <a:spAutoFit/>
          </a:bodyPr>
          <a:lstStyle/>
          <a:p>
            <a:pPr algn="ctr"/>
            <a:r>
              <a:rPr lang="it-IT" sz="400" dirty="0"/>
              <a:t>ENDOSCOPIA DIGESTIVA </a:t>
            </a:r>
          </a:p>
          <a:p>
            <a:pPr algn="ctr"/>
            <a:r>
              <a:rPr lang="it-IT" sz="400" dirty="0"/>
              <a:t>DIAGNOSTICA E OPERATIVA</a:t>
            </a:r>
          </a:p>
          <a:p>
            <a:pPr algn="ctr"/>
            <a:r>
              <a:rPr lang="it-IT" sz="400" dirty="0"/>
              <a:t>MARINOZZI Gabriele f.f.</a:t>
            </a:r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38088BFE-E6B3-4631-A65D-D924A227E44B}"/>
              </a:ext>
            </a:extLst>
          </p:cNvPr>
          <p:cNvCxnSpPr>
            <a:cxnSpLocks/>
          </p:cNvCxnSpPr>
          <p:nvPr/>
        </p:nvCxnSpPr>
        <p:spPr>
          <a:xfrm>
            <a:off x="2600380" y="4500874"/>
            <a:ext cx="0" cy="17094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CB3F6888-3119-4A85-B467-4DB385FC995C}"/>
              </a:ext>
            </a:extLst>
          </p:cNvPr>
          <p:cNvCxnSpPr/>
          <p:nvPr/>
        </p:nvCxnSpPr>
        <p:spPr>
          <a:xfrm>
            <a:off x="2510008" y="4500874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0ABF005B-CF7F-460E-B02F-AF334B3BA31C}"/>
              </a:ext>
            </a:extLst>
          </p:cNvPr>
          <p:cNvCxnSpPr/>
          <p:nvPr/>
        </p:nvCxnSpPr>
        <p:spPr>
          <a:xfrm>
            <a:off x="2510008" y="5768523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D9B00BF9-6451-470D-9A01-685D9EF604C3}"/>
              </a:ext>
            </a:extLst>
          </p:cNvPr>
          <p:cNvCxnSpPr/>
          <p:nvPr/>
        </p:nvCxnSpPr>
        <p:spPr>
          <a:xfrm>
            <a:off x="2206111" y="3429000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nettore diritto 402">
            <a:extLst>
              <a:ext uri="{FF2B5EF4-FFF2-40B4-BE49-F238E27FC236}">
                <a16:creationId xmlns:a16="http://schemas.microsoft.com/office/drawing/2014/main" id="{810B89E9-DE55-414C-83C0-FFF0FBDF7BC0}"/>
              </a:ext>
            </a:extLst>
          </p:cNvPr>
          <p:cNvCxnSpPr>
            <a:cxnSpLocks/>
          </p:cNvCxnSpPr>
          <p:nvPr/>
        </p:nvCxnSpPr>
        <p:spPr>
          <a:xfrm>
            <a:off x="2187337" y="2985214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FC0447A2-892A-411E-95A1-7263DC66BB00}"/>
              </a:ext>
            </a:extLst>
          </p:cNvPr>
          <p:cNvCxnSpPr>
            <a:cxnSpLocks/>
          </p:cNvCxnSpPr>
          <p:nvPr/>
        </p:nvCxnSpPr>
        <p:spPr>
          <a:xfrm>
            <a:off x="2295337" y="2973379"/>
            <a:ext cx="0" cy="12083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4" name="Gruppo 403">
            <a:extLst>
              <a:ext uri="{FF2B5EF4-FFF2-40B4-BE49-F238E27FC236}">
                <a16:creationId xmlns:a16="http://schemas.microsoft.com/office/drawing/2014/main" id="{589F5A8C-5156-4DC0-ADDE-1A2CF299054F}"/>
              </a:ext>
            </a:extLst>
          </p:cNvPr>
          <p:cNvGrpSpPr/>
          <p:nvPr/>
        </p:nvGrpSpPr>
        <p:grpSpPr>
          <a:xfrm>
            <a:off x="10049815" y="488181"/>
            <a:ext cx="1188000" cy="324000"/>
            <a:chOff x="1125302" y="1957208"/>
            <a:chExt cx="1449636" cy="591885"/>
          </a:xfrm>
          <a:scene3d>
            <a:camera prst="orthographicFront"/>
            <a:lightRig rig="threePt" dir="t"/>
          </a:scene3d>
        </p:grpSpPr>
        <p:sp>
          <p:nvSpPr>
            <p:cNvPr id="435" name="Rettangolo 434">
              <a:extLst>
                <a:ext uri="{FF2B5EF4-FFF2-40B4-BE49-F238E27FC236}">
                  <a16:creationId xmlns:a16="http://schemas.microsoft.com/office/drawing/2014/main" id="{17F42555-234A-4ED0-88D2-FD5C90D6FCE5}"/>
                </a:ext>
              </a:extLst>
            </p:cNvPr>
            <p:cNvSpPr/>
            <p:nvPr/>
          </p:nvSpPr>
          <p:spPr>
            <a:xfrm>
              <a:off x="1125302" y="1957208"/>
              <a:ext cx="1449636" cy="591885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6" name="CasellaDiTesto 435">
              <a:extLst>
                <a:ext uri="{FF2B5EF4-FFF2-40B4-BE49-F238E27FC236}">
                  <a16:creationId xmlns:a16="http://schemas.microsoft.com/office/drawing/2014/main" id="{0B6DEA93-6305-408D-8EB6-932DA3F535AB}"/>
                </a:ext>
              </a:extLst>
            </p:cNvPr>
            <p:cNvSpPr txBox="1"/>
            <p:nvPr/>
          </p:nvSpPr>
          <p:spPr>
            <a:xfrm>
              <a:off x="1125302" y="1957208"/>
              <a:ext cx="1449636" cy="5918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DIREZIONE MEDICA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RIZZO Massimo</a:t>
              </a:r>
              <a:r>
                <a:rPr lang="it-IT" sz="500" dirty="0"/>
                <a:t> f.f. </a:t>
              </a:r>
              <a:endParaRPr lang="it-IT" sz="500" kern="1200" dirty="0"/>
            </a:p>
          </p:txBody>
        </p:sp>
      </p:grpSp>
      <p:grpSp>
        <p:nvGrpSpPr>
          <p:cNvPr id="405" name="Gruppo 404">
            <a:extLst>
              <a:ext uri="{FF2B5EF4-FFF2-40B4-BE49-F238E27FC236}">
                <a16:creationId xmlns:a16="http://schemas.microsoft.com/office/drawing/2014/main" id="{6EFEF6E9-E0A9-4025-9B67-1344757D6FEA}"/>
              </a:ext>
            </a:extLst>
          </p:cNvPr>
          <p:cNvGrpSpPr/>
          <p:nvPr/>
        </p:nvGrpSpPr>
        <p:grpSpPr>
          <a:xfrm>
            <a:off x="11298613" y="500773"/>
            <a:ext cx="828000" cy="324000"/>
            <a:chOff x="1487711" y="2722472"/>
            <a:chExt cx="1267597" cy="633798"/>
          </a:xfrm>
          <a:scene3d>
            <a:camera prst="orthographicFront"/>
            <a:lightRig rig="threePt" dir="t"/>
          </a:scene3d>
        </p:grpSpPr>
        <p:sp>
          <p:nvSpPr>
            <p:cNvPr id="433" name="Ovale 432">
              <a:extLst>
                <a:ext uri="{FF2B5EF4-FFF2-40B4-BE49-F238E27FC236}">
                  <a16:creationId xmlns:a16="http://schemas.microsoft.com/office/drawing/2014/main" id="{7D19CC5E-E2EB-47A2-AEF9-04B6E83759DF}"/>
                </a:ext>
              </a:extLst>
            </p:cNvPr>
            <p:cNvSpPr/>
            <p:nvPr/>
          </p:nvSpPr>
          <p:spPr>
            <a:xfrm>
              <a:off x="1487711" y="2722472"/>
              <a:ext cx="1267597" cy="63379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sp3d extrusionH="76200" contourW="12700">
              <a:bevelT prst="relaxedInset"/>
              <a:bevelB prst="relaxedInset"/>
              <a:extrusionClr>
                <a:schemeClr val="tx1"/>
              </a:extrusionClr>
              <a:contourClr>
                <a:schemeClr val="tx1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4" name="Ovale 6">
              <a:extLst>
                <a:ext uri="{FF2B5EF4-FFF2-40B4-BE49-F238E27FC236}">
                  <a16:creationId xmlns:a16="http://schemas.microsoft.com/office/drawing/2014/main" id="{7D8A1A3F-79AC-428B-BF82-6D03D69190EC}"/>
                </a:ext>
              </a:extLst>
            </p:cNvPr>
            <p:cNvSpPr txBox="1"/>
            <p:nvPr/>
          </p:nvSpPr>
          <p:spPr>
            <a:xfrm>
              <a:off x="1699738" y="2850041"/>
              <a:ext cx="896327" cy="39583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MEDICINA DEL LAVORO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FOLLETTI Ilenia f.f. </a:t>
              </a:r>
              <a:r>
                <a:rPr lang="it-IT" sz="400" kern="1200" dirty="0" err="1">
                  <a:solidFill>
                    <a:schemeClr val="tx1"/>
                  </a:solidFill>
                </a:rPr>
                <a:t>Univ</a:t>
              </a:r>
              <a:r>
                <a:rPr lang="it-IT" sz="400" dirty="0">
                  <a:solidFill>
                    <a:schemeClr val="tx1"/>
                  </a:solidFill>
                </a:rPr>
                <a:t>.</a:t>
              </a:r>
              <a:endParaRPr lang="it-IT" sz="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6" name="Gruppo 405">
            <a:extLst>
              <a:ext uri="{FF2B5EF4-FFF2-40B4-BE49-F238E27FC236}">
                <a16:creationId xmlns:a16="http://schemas.microsoft.com/office/drawing/2014/main" id="{F7D1A592-FC3B-4849-AD48-83F97E51315D}"/>
              </a:ext>
            </a:extLst>
          </p:cNvPr>
          <p:cNvGrpSpPr/>
          <p:nvPr/>
        </p:nvGrpSpPr>
        <p:grpSpPr>
          <a:xfrm>
            <a:off x="11305308" y="912934"/>
            <a:ext cx="828000" cy="324000"/>
            <a:chOff x="1479319" y="3698506"/>
            <a:chExt cx="1267597" cy="633798"/>
          </a:xfrm>
          <a:scene3d>
            <a:camera prst="orthographicFront"/>
            <a:lightRig rig="threePt" dir="t"/>
          </a:scene3d>
        </p:grpSpPr>
        <p:sp>
          <p:nvSpPr>
            <p:cNvPr id="431" name="Ovale 430">
              <a:extLst>
                <a:ext uri="{FF2B5EF4-FFF2-40B4-BE49-F238E27FC236}">
                  <a16:creationId xmlns:a16="http://schemas.microsoft.com/office/drawing/2014/main" id="{9FD7DDD1-5014-4365-B9BE-FAA76A377C94}"/>
                </a:ext>
              </a:extLst>
            </p:cNvPr>
            <p:cNvSpPr/>
            <p:nvPr/>
          </p:nvSpPr>
          <p:spPr>
            <a:xfrm>
              <a:off x="1479319" y="3698506"/>
              <a:ext cx="1267597" cy="633798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2" name="Ovale 8">
              <a:extLst>
                <a:ext uri="{FF2B5EF4-FFF2-40B4-BE49-F238E27FC236}">
                  <a16:creationId xmlns:a16="http://schemas.microsoft.com/office/drawing/2014/main" id="{4AC5FCED-FCD2-4278-BE2E-10968E920F23}"/>
                </a:ext>
              </a:extLst>
            </p:cNvPr>
            <p:cNvSpPr txBox="1"/>
            <p:nvPr/>
          </p:nvSpPr>
          <p:spPr>
            <a:xfrm>
              <a:off x="1664954" y="3791324"/>
              <a:ext cx="896327" cy="4481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IGIENE E PROCESSI OSPEDALIERI 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 RIZZO Massimo </a:t>
              </a:r>
            </a:p>
          </p:txBody>
        </p:sp>
      </p:grpSp>
      <p:grpSp>
        <p:nvGrpSpPr>
          <p:cNvPr id="407" name="Gruppo 406">
            <a:extLst>
              <a:ext uri="{FF2B5EF4-FFF2-40B4-BE49-F238E27FC236}">
                <a16:creationId xmlns:a16="http://schemas.microsoft.com/office/drawing/2014/main" id="{C0B55291-BFA4-48BB-91F6-D59C73DBC2F8}"/>
              </a:ext>
            </a:extLst>
          </p:cNvPr>
          <p:cNvGrpSpPr/>
          <p:nvPr/>
        </p:nvGrpSpPr>
        <p:grpSpPr>
          <a:xfrm>
            <a:off x="10049815" y="846506"/>
            <a:ext cx="1188000" cy="324000"/>
            <a:chOff x="2818228" y="1957208"/>
            <a:chExt cx="1311608" cy="539597"/>
          </a:xfrm>
          <a:scene3d>
            <a:camera prst="orthographicFront"/>
            <a:lightRig rig="threePt" dir="t"/>
          </a:scene3d>
        </p:grpSpPr>
        <p:sp>
          <p:nvSpPr>
            <p:cNvPr id="429" name="Rettangolo 428">
              <a:extLst>
                <a:ext uri="{FF2B5EF4-FFF2-40B4-BE49-F238E27FC236}">
                  <a16:creationId xmlns:a16="http://schemas.microsoft.com/office/drawing/2014/main" id="{871C9298-CFB0-466A-A48F-4EF212906665}"/>
                </a:ext>
              </a:extLst>
            </p:cNvPr>
            <p:cNvSpPr/>
            <p:nvPr/>
          </p:nvSpPr>
          <p:spPr>
            <a:xfrm>
              <a:off x="2818228" y="1957208"/>
              <a:ext cx="1311608" cy="539597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0" name="CasellaDiTesto 429">
              <a:extLst>
                <a:ext uri="{FF2B5EF4-FFF2-40B4-BE49-F238E27FC236}">
                  <a16:creationId xmlns:a16="http://schemas.microsoft.com/office/drawing/2014/main" id="{3E35D054-AE2B-417C-B9BF-DA961842FF8B}"/>
                </a:ext>
              </a:extLst>
            </p:cNvPr>
            <p:cNvSpPr txBox="1"/>
            <p:nvPr/>
          </p:nvSpPr>
          <p:spPr>
            <a:xfrm>
              <a:off x="2818228" y="1957208"/>
              <a:ext cx="1311608" cy="5395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SITRO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FONTETROSCIANI Laura </a:t>
              </a:r>
              <a:r>
                <a:rPr lang="it-IT" sz="500" dirty="0"/>
                <a:t>f.f.</a:t>
              </a:r>
              <a:endParaRPr lang="it-IT" sz="500" kern="1200" dirty="0"/>
            </a:p>
          </p:txBody>
        </p:sp>
      </p:grpSp>
      <p:grpSp>
        <p:nvGrpSpPr>
          <p:cNvPr id="408" name="Gruppo 407">
            <a:extLst>
              <a:ext uri="{FF2B5EF4-FFF2-40B4-BE49-F238E27FC236}">
                <a16:creationId xmlns:a16="http://schemas.microsoft.com/office/drawing/2014/main" id="{6E10551B-92E4-421F-AF14-6A55D63A55B4}"/>
              </a:ext>
            </a:extLst>
          </p:cNvPr>
          <p:cNvGrpSpPr/>
          <p:nvPr/>
        </p:nvGrpSpPr>
        <p:grpSpPr>
          <a:xfrm>
            <a:off x="10025315" y="1204831"/>
            <a:ext cx="1219586" cy="341162"/>
            <a:chOff x="4334215" y="1962874"/>
            <a:chExt cx="1521999" cy="594533"/>
          </a:xfrm>
          <a:scene3d>
            <a:camera prst="orthographicFront"/>
            <a:lightRig rig="threePt" dir="t"/>
          </a:scene3d>
        </p:grpSpPr>
        <p:sp>
          <p:nvSpPr>
            <p:cNvPr id="427" name="Rettangolo 426">
              <a:extLst>
                <a:ext uri="{FF2B5EF4-FFF2-40B4-BE49-F238E27FC236}">
                  <a16:creationId xmlns:a16="http://schemas.microsoft.com/office/drawing/2014/main" id="{F520EF38-0604-41F0-8832-C51D7BF381E6}"/>
                </a:ext>
              </a:extLst>
            </p:cNvPr>
            <p:cNvSpPr/>
            <p:nvPr/>
          </p:nvSpPr>
          <p:spPr>
            <a:xfrm>
              <a:off x="4373633" y="1962874"/>
              <a:ext cx="1482581" cy="564625"/>
            </a:xfrm>
            <a:prstGeom prst="rect">
              <a:avLst/>
            </a:prstGeom>
            <a:solidFill>
              <a:schemeClr val="accent2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8" name="CasellaDiTesto 427">
              <a:extLst>
                <a:ext uri="{FF2B5EF4-FFF2-40B4-BE49-F238E27FC236}">
                  <a16:creationId xmlns:a16="http://schemas.microsoft.com/office/drawing/2014/main" id="{46CB30A6-D737-4437-B798-426752CF5B0C}"/>
                </a:ext>
              </a:extLst>
            </p:cNvPr>
            <p:cNvSpPr txBox="1"/>
            <p:nvPr/>
          </p:nvSpPr>
          <p:spPr>
            <a:xfrm>
              <a:off x="4334215" y="1992782"/>
              <a:ext cx="1482581" cy="56462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PSICOLOGIA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kern="1200" dirty="0"/>
                <a:t>BARTOLI Stefano </a:t>
              </a:r>
              <a:r>
                <a:rPr lang="it-IT" sz="500" dirty="0"/>
                <a:t>f.f. </a:t>
              </a:r>
              <a:endParaRPr lang="it-IT" sz="500" kern="1200" dirty="0"/>
            </a:p>
          </p:txBody>
        </p:sp>
      </p:grpSp>
      <p:grpSp>
        <p:nvGrpSpPr>
          <p:cNvPr id="409" name="Gruppo 408">
            <a:extLst>
              <a:ext uri="{FF2B5EF4-FFF2-40B4-BE49-F238E27FC236}">
                <a16:creationId xmlns:a16="http://schemas.microsoft.com/office/drawing/2014/main" id="{11E6AA09-ED90-405E-BECB-003991FDFC61}"/>
              </a:ext>
            </a:extLst>
          </p:cNvPr>
          <p:cNvGrpSpPr/>
          <p:nvPr/>
        </p:nvGrpSpPr>
        <p:grpSpPr>
          <a:xfrm>
            <a:off x="10056901" y="1569884"/>
            <a:ext cx="1188000" cy="324000"/>
            <a:chOff x="6167714" y="1957208"/>
            <a:chExt cx="1329950" cy="523416"/>
          </a:xfrm>
          <a:scene3d>
            <a:camera prst="orthographicFront"/>
            <a:lightRig rig="threePt" dir="t"/>
          </a:scene3d>
        </p:grpSpPr>
        <p:sp>
          <p:nvSpPr>
            <p:cNvPr id="425" name="Rettangolo 424">
              <a:extLst>
                <a:ext uri="{FF2B5EF4-FFF2-40B4-BE49-F238E27FC236}">
                  <a16:creationId xmlns:a16="http://schemas.microsoft.com/office/drawing/2014/main" id="{B82A4218-AD71-487A-BAC0-05A22AAEDCA4}"/>
                </a:ext>
              </a:extLst>
            </p:cNvPr>
            <p:cNvSpPr/>
            <p:nvPr/>
          </p:nvSpPr>
          <p:spPr>
            <a:xfrm>
              <a:off x="6167714" y="1957208"/>
              <a:ext cx="1329950" cy="523416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6" name="CasellaDiTesto 425">
              <a:extLst>
                <a:ext uri="{FF2B5EF4-FFF2-40B4-BE49-F238E27FC236}">
                  <a16:creationId xmlns:a16="http://schemas.microsoft.com/office/drawing/2014/main" id="{AD702156-EC40-4814-8413-A7F221D6D9C9}"/>
                </a:ext>
              </a:extLst>
            </p:cNvPr>
            <p:cNvSpPr txBox="1"/>
            <p:nvPr/>
          </p:nvSpPr>
          <p:spPr>
            <a:xfrm>
              <a:off x="6167714" y="1957208"/>
              <a:ext cx="1329950" cy="52341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MEDICINA LEGALE</a:t>
              </a:r>
            </a:p>
          </p:txBody>
        </p:sp>
      </p:grpSp>
      <p:grpSp>
        <p:nvGrpSpPr>
          <p:cNvPr id="410" name="Gruppo 409">
            <a:extLst>
              <a:ext uri="{FF2B5EF4-FFF2-40B4-BE49-F238E27FC236}">
                <a16:creationId xmlns:a16="http://schemas.microsoft.com/office/drawing/2014/main" id="{47E47192-084B-4BC2-B9D9-F5FA062656F5}"/>
              </a:ext>
            </a:extLst>
          </p:cNvPr>
          <p:cNvGrpSpPr/>
          <p:nvPr/>
        </p:nvGrpSpPr>
        <p:grpSpPr>
          <a:xfrm>
            <a:off x="11305308" y="1554138"/>
            <a:ext cx="828000" cy="324000"/>
            <a:chOff x="6500201" y="2746819"/>
            <a:chExt cx="1267597" cy="633798"/>
          </a:xfrm>
          <a:scene3d>
            <a:camera prst="orthographicFront"/>
            <a:lightRig rig="threePt" dir="t"/>
          </a:scene3d>
        </p:grpSpPr>
        <p:sp>
          <p:nvSpPr>
            <p:cNvPr id="423" name="Ovale 422">
              <a:extLst>
                <a:ext uri="{FF2B5EF4-FFF2-40B4-BE49-F238E27FC236}">
                  <a16:creationId xmlns:a16="http://schemas.microsoft.com/office/drawing/2014/main" id="{70B6FFE0-84F2-4371-87C0-257739772465}"/>
                </a:ext>
              </a:extLst>
            </p:cNvPr>
            <p:cNvSpPr/>
            <p:nvPr/>
          </p:nvSpPr>
          <p:spPr>
            <a:xfrm>
              <a:off x="6500201" y="2746819"/>
              <a:ext cx="1267597" cy="633798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4" name="Ovale 16">
              <a:extLst>
                <a:ext uri="{FF2B5EF4-FFF2-40B4-BE49-F238E27FC236}">
                  <a16:creationId xmlns:a16="http://schemas.microsoft.com/office/drawing/2014/main" id="{A93CCC1B-CC40-4C0B-A714-34323C9121C1}"/>
                </a:ext>
              </a:extLst>
            </p:cNvPr>
            <p:cNvSpPr txBox="1"/>
            <p:nvPr/>
          </p:nvSpPr>
          <p:spPr>
            <a:xfrm>
              <a:off x="6685836" y="2839637"/>
              <a:ext cx="896327" cy="4481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LABORATORIO FORENSE CARNEVALI Eugenia</a:t>
              </a:r>
            </a:p>
          </p:txBody>
        </p:sp>
      </p:grpSp>
      <p:grpSp>
        <p:nvGrpSpPr>
          <p:cNvPr id="412" name="Gruppo 411">
            <a:extLst>
              <a:ext uri="{FF2B5EF4-FFF2-40B4-BE49-F238E27FC236}">
                <a16:creationId xmlns:a16="http://schemas.microsoft.com/office/drawing/2014/main" id="{2EE1ED76-6E9B-4C97-AB6D-F4497BC8A6AF}"/>
              </a:ext>
            </a:extLst>
          </p:cNvPr>
          <p:cNvGrpSpPr/>
          <p:nvPr/>
        </p:nvGrpSpPr>
        <p:grpSpPr>
          <a:xfrm>
            <a:off x="11335934" y="1995190"/>
            <a:ext cx="828000" cy="353258"/>
            <a:chOff x="8122700" y="2704019"/>
            <a:chExt cx="1267597" cy="691031"/>
          </a:xfrm>
          <a:scene3d>
            <a:camera prst="orthographicFront"/>
            <a:lightRig rig="threePt" dir="t"/>
          </a:scene3d>
        </p:grpSpPr>
        <p:sp>
          <p:nvSpPr>
            <p:cNvPr id="419" name="Ovale 418">
              <a:extLst>
                <a:ext uri="{FF2B5EF4-FFF2-40B4-BE49-F238E27FC236}">
                  <a16:creationId xmlns:a16="http://schemas.microsoft.com/office/drawing/2014/main" id="{8E6EAE1E-5456-45F6-BADC-433CC81792CA}"/>
                </a:ext>
              </a:extLst>
            </p:cNvPr>
            <p:cNvSpPr/>
            <p:nvPr/>
          </p:nvSpPr>
          <p:spPr>
            <a:xfrm>
              <a:off x="8122700" y="2704019"/>
              <a:ext cx="1267597" cy="633798"/>
            </a:xfrm>
            <a:prstGeom prst="ellipse">
              <a:avLst/>
            </a:prstGeom>
            <a:solidFill>
              <a:srgbClr val="92D050"/>
            </a:solidFill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0" name="Ovale 20">
              <a:extLst>
                <a:ext uri="{FF2B5EF4-FFF2-40B4-BE49-F238E27FC236}">
                  <a16:creationId xmlns:a16="http://schemas.microsoft.com/office/drawing/2014/main" id="{4B90CA58-7D63-4D9B-93F2-5FF0375BD60C}"/>
                </a:ext>
              </a:extLst>
            </p:cNvPr>
            <p:cNvSpPr txBox="1"/>
            <p:nvPr/>
          </p:nvSpPr>
          <p:spPr>
            <a:xfrm>
              <a:off x="8308336" y="2796835"/>
              <a:ext cx="948002" cy="59821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it-IT" sz="400" kern="1200" dirty="0">
                  <a:solidFill>
                    <a:schemeClr val="tx1"/>
                  </a:solidFill>
                </a:rPr>
                <a:t>MONITORAGGIO CONSUMO E INFORMAZIONI FARMACI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3" name="Gruppo 412">
            <a:extLst>
              <a:ext uri="{FF2B5EF4-FFF2-40B4-BE49-F238E27FC236}">
                <a16:creationId xmlns:a16="http://schemas.microsoft.com/office/drawing/2014/main" id="{347E3BDF-5EA2-4F5F-B1CC-D32956312FA0}"/>
              </a:ext>
            </a:extLst>
          </p:cNvPr>
          <p:cNvGrpSpPr/>
          <p:nvPr/>
        </p:nvGrpSpPr>
        <p:grpSpPr>
          <a:xfrm>
            <a:off x="7393326" y="397793"/>
            <a:ext cx="1080000" cy="432002"/>
            <a:chOff x="3308554" y="819806"/>
            <a:chExt cx="1737393" cy="783574"/>
          </a:xfrm>
          <a:scene3d>
            <a:camera prst="orthographicFront"/>
            <a:lightRig rig="threePt" dir="t"/>
          </a:scene3d>
        </p:grpSpPr>
        <p:sp>
          <p:nvSpPr>
            <p:cNvPr id="417" name="Triangolo isoscele 416">
              <a:extLst>
                <a:ext uri="{FF2B5EF4-FFF2-40B4-BE49-F238E27FC236}">
                  <a16:creationId xmlns:a16="http://schemas.microsoft.com/office/drawing/2014/main" id="{6524082B-60D0-4926-A301-A9953FF68F37}"/>
                </a:ext>
              </a:extLst>
            </p:cNvPr>
            <p:cNvSpPr/>
            <p:nvPr/>
          </p:nvSpPr>
          <p:spPr>
            <a:xfrm>
              <a:off x="3308554" y="819806"/>
              <a:ext cx="1737393" cy="783571"/>
            </a:xfrm>
            <a:prstGeom prst="triangle">
              <a:avLst/>
            </a:prstGeom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8" name="Triangolo isoscele 22">
              <a:extLst>
                <a:ext uri="{FF2B5EF4-FFF2-40B4-BE49-F238E27FC236}">
                  <a16:creationId xmlns:a16="http://schemas.microsoft.com/office/drawing/2014/main" id="{2D0A5D4D-EA1B-4677-9F84-FC6FF4B6CBC2}"/>
                </a:ext>
              </a:extLst>
            </p:cNvPr>
            <p:cNvSpPr txBox="1"/>
            <p:nvPr/>
          </p:nvSpPr>
          <p:spPr>
            <a:xfrm>
              <a:off x="3652196" y="1052775"/>
              <a:ext cx="1097054" cy="55060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RISK 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MANAGEMENT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URBANI Moira</a:t>
              </a:r>
            </a:p>
          </p:txBody>
        </p:sp>
      </p:grpSp>
      <p:grpSp>
        <p:nvGrpSpPr>
          <p:cNvPr id="414" name="Gruppo 413">
            <a:extLst>
              <a:ext uri="{FF2B5EF4-FFF2-40B4-BE49-F238E27FC236}">
                <a16:creationId xmlns:a16="http://schemas.microsoft.com/office/drawing/2014/main" id="{B760B551-7B53-4AD8-8678-5713619203F3}"/>
              </a:ext>
            </a:extLst>
          </p:cNvPr>
          <p:cNvGrpSpPr/>
          <p:nvPr/>
        </p:nvGrpSpPr>
        <p:grpSpPr>
          <a:xfrm>
            <a:off x="8502779" y="406618"/>
            <a:ext cx="1080000" cy="432000"/>
            <a:chOff x="5257801" y="796038"/>
            <a:chExt cx="1778945" cy="807338"/>
          </a:xfrm>
          <a:scene3d>
            <a:camera prst="orthographicFront"/>
            <a:lightRig rig="threePt" dir="t"/>
          </a:scene3d>
        </p:grpSpPr>
        <p:sp>
          <p:nvSpPr>
            <p:cNvPr id="415" name="Triangolo isoscele 414">
              <a:extLst>
                <a:ext uri="{FF2B5EF4-FFF2-40B4-BE49-F238E27FC236}">
                  <a16:creationId xmlns:a16="http://schemas.microsoft.com/office/drawing/2014/main" id="{98E4C0C7-FEAD-4CCE-923C-A8D517B0DEA2}"/>
                </a:ext>
              </a:extLst>
            </p:cNvPr>
            <p:cNvSpPr/>
            <p:nvPr/>
          </p:nvSpPr>
          <p:spPr>
            <a:xfrm>
              <a:off x="5257801" y="796038"/>
              <a:ext cx="1778945" cy="807338"/>
            </a:xfrm>
            <a:prstGeom prst="triangle">
              <a:avLst/>
            </a:prstGeom>
            <a:sp3d extrusionH="76200">
              <a:bevelT prst="relaxedInset"/>
              <a:bevelB prst="relaxedInset"/>
              <a:extrusionClr>
                <a:schemeClr val="tx1"/>
              </a:extrusionClr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6" name="Triangolo isoscele 24">
              <a:extLst>
                <a:ext uri="{FF2B5EF4-FFF2-40B4-BE49-F238E27FC236}">
                  <a16:creationId xmlns:a16="http://schemas.microsoft.com/office/drawing/2014/main" id="{23E69529-140B-4226-A046-A9142B0417CE}"/>
                </a:ext>
              </a:extLst>
            </p:cNvPr>
            <p:cNvSpPr txBox="1"/>
            <p:nvPr/>
          </p:nvSpPr>
          <p:spPr>
            <a:xfrm>
              <a:off x="5702537" y="1179331"/>
              <a:ext cx="889472" cy="4240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FISICA SANITARIA</a:t>
              </a:r>
            </a:p>
            <a:p>
              <a:pPr marL="0"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kern="1200" dirty="0"/>
                <a:t>ITALIANI Marco</a:t>
              </a:r>
            </a:p>
          </p:txBody>
        </p:sp>
      </p:grpSp>
      <p:grpSp>
        <p:nvGrpSpPr>
          <p:cNvPr id="437" name="Gruppo 436">
            <a:extLst>
              <a:ext uri="{FF2B5EF4-FFF2-40B4-BE49-F238E27FC236}">
                <a16:creationId xmlns:a16="http://schemas.microsoft.com/office/drawing/2014/main" id="{4F1E585C-0C61-4D28-AC9A-CF736093F58D}"/>
              </a:ext>
            </a:extLst>
          </p:cNvPr>
          <p:cNvGrpSpPr/>
          <p:nvPr/>
        </p:nvGrpSpPr>
        <p:grpSpPr>
          <a:xfrm>
            <a:off x="10056901" y="1936124"/>
            <a:ext cx="1188000" cy="324000"/>
            <a:chOff x="6167714" y="1957208"/>
            <a:chExt cx="1329950" cy="523416"/>
          </a:xfrm>
          <a:scene3d>
            <a:camera prst="orthographicFront"/>
            <a:lightRig rig="threePt" dir="t"/>
          </a:scene3d>
        </p:grpSpPr>
        <p:sp>
          <p:nvSpPr>
            <p:cNvPr id="438" name="Rettangolo 437">
              <a:extLst>
                <a:ext uri="{FF2B5EF4-FFF2-40B4-BE49-F238E27FC236}">
                  <a16:creationId xmlns:a16="http://schemas.microsoft.com/office/drawing/2014/main" id="{B01203DF-A5A5-42D5-8782-3884E99AD31C}"/>
                </a:ext>
              </a:extLst>
            </p:cNvPr>
            <p:cNvSpPr/>
            <p:nvPr/>
          </p:nvSpPr>
          <p:spPr>
            <a:xfrm>
              <a:off x="6167714" y="1957208"/>
              <a:ext cx="1329950" cy="523416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9" name="CasellaDiTesto 438">
              <a:extLst>
                <a:ext uri="{FF2B5EF4-FFF2-40B4-BE49-F238E27FC236}">
                  <a16:creationId xmlns:a16="http://schemas.microsoft.com/office/drawing/2014/main" id="{456BE488-DAA3-40A6-B141-105931B0E8FA}"/>
                </a:ext>
              </a:extLst>
            </p:cNvPr>
            <p:cNvSpPr txBox="1"/>
            <p:nvPr/>
          </p:nvSpPr>
          <p:spPr>
            <a:xfrm>
              <a:off x="6167714" y="1957208"/>
              <a:ext cx="1329950" cy="52341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500" dirty="0"/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500" dirty="0"/>
                <a:t>FARMACIA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500" dirty="0"/>
                <a:t>COSTANTINI </a:t>
              </a:r>
              <a:r>
                <a:rPr lang="it-IT" sz="500" dirty="0" err="1"/>
                <a:t>Monya</a:t>
              </a:r>
              <a:endParaRPr lang="it-IT" sz="500" dirty="0"/>
            </a:p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500" kern="1200" dirty="0"/>
            </a:p>
          </p:txBody>
        </p:sp>
      </p:grp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B6CEF20-7526-4A58-9EA8-3992B38E6D3A}"/>
              </a:ext>
            </a:extLst>
          </p:cNvPr>
          <p:cNvCxnSpPr>
            <a:stCxn id="168" idx="0"/>
            <a:endCxn id="168" idx="0"/>
          </p:cNvCxnSpPr>
          <p:nvPr/>
        </p:nvCxnSpPr>
        <p:spPr>
          <a:xfrm>
            <a:off x="11323685" y="289121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nettore diritto 410">
            <a:extLst>
              <a:ext uri="{FF2B5EF4-FFF2-40B4-BE49-F238E27FC236}">
                <a16:creationId xmlns:a16="http://schemas.microsoft.com/office/drawing/2014/main" id="{AE91B1B5-E512-4335-9366-95F5EA49E78E}"/>
              </a:ext>
            </a:extLst>
          </p:cNvPr>
          <p:cNvCxnSpPr>
            <a:cxnSpLocks/>
          </p:cNvCxnSpPr>
          <p:nvPr/>
        </p:nvCxnSpPr>
        <p:spPr>
          <a:xfrm>
            <a:off x="5504394" y="5403105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FE490E58-FA1B-4CC1-8B1F-DB5885B424FD}"/>
              </a:ext>
            </a:extLst>
          </p:cNvPr>
          <p:cNvCxnSpPr>
            <a:cxnSpLocks/>
            <a:stCxn id="362" idx="3"/>
            <a:endCxn id="360" idx="2"/>
          </p:cNvCxnSpPr>
          <p:nvPr/>
        </p:nvCxnSpPr>
        <p:spPr>
          <a:xfrm flipV="1">
            <a:off x="9150603" y="6643632"/>
            <a:ext cx="171084" cy="257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FE51CB11-F47A-4EF6-8C40-A9B2C15D0973}"/>
              </a:ext>
            </a:extLst>
          </p:cNvPr>
          <p:cNvCxnSpPr>
            <a:cxnSpLocks/>
          </p:cNvCxnSpPr>
          <p:nvPr/>
        </p:nvCxnSpPr>
        <p:spPr>
          <a:xfrm flipV="1">
            <a:off x="1210854" y="434017"/>
            <a:ext cx="13145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DC72FB99-1ADF-4E18-939B-0EEAB8FF2953}"/>
              </a:ext>
            </a:extLst>
          </p:cNvPr>
          <p:cNvCxnSpPr>
            <a:cxnSpLocks/>
          </p:cNvCxnSpPr>
          <p:nvPr/>
        </p:nvCxnSpPr>
        <p:spPr>
          <a:xfrm>
            <a:off x="7642239" y="1116298"/>
            <a:ext cx="0" cy="9197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ttore diritto 512">
            <a:extLst>
              <a:ext uri="{FF2B5EF4-FFF2-40B4-BE49-F238E27FC236}">
                <a16:creationId xmlns:a16="http://schemas.microsoft.com/office/drawing/2014/main" id="{135B77F4-BA47-4FB5-99AC-DAA88F6801B2}"/>
              </a:ext>
            </a:extLst>
          </p:cNvPr>
          <p:cNvCxnSpPr>
            <a:cxnSpLocks/>
          </p:cNvCxnSpPr>
          <p:nvPr/>
        </p:nvCxnSpPr>
        <p:spPr>
          <a:xfrm>
            <a:off x="7631114" y="2029614"/>
            <a:ext cx="10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CasellaDiTesto 513">
            <a:extLst>
              <a:ext uri="{FF2B5EF4-FFF2-40B4-BE49-F238E27FC236}">
                <a16:creationId xmlns:a16="http://schemas.microsoft.com/office/drawing/2014/main" id="{09101ABF-5FE9-4F85-A4ED-3A0C7E5AF0C1}"/>
              </a:ext>
            </a:extLst>
          </p:cNvPr>
          <p:cNvSpPr txBox="1"/>
          <p:nvPr/>
        </p:nvSpPr>
        <p:spPr>
          <a:xfrm>
            <a:off x="9154349" y="3176487"/>
            <a:ext cx="785967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</a:pPr>
            <a:r>
              <a:rPr lang="it-IT" sz="400" dirty="0"/>
              <a:t>CHIRURGIA BARIATRICA 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</a:pPr>
            <a:r>
              <a:rPr lang="it-IT" sz="400" dirty="0"/>
              <a:t>E </a:t>
            </a:r>
            <a:r>
              <a:rPr lang="it-IT" sz="400" dirty="0" smtClean="0"/>
              <a:t>METABOLICA</a:t>
            </a:r>
            <a:endParaRPr lang="it-IT" sz="400" dirty="0"/>
          </a:p>
        </p:txBody>
      </p:sp>
      <p:cxnSp>
        <p:nvCxnSpPr>
          <p:cNvPr id="519" name="Connettore diritto 518">
            <a:extLst>
              <a:ext uri="{FF2B5EF4-FFF2-40B4-BE49-F238E27FC236}">
                <a16:creationId xmlns:a16="http://schemas.microsoft.com/office/drawing/2014/main" id="{4E878832-8938-44B8-ADEA-8D964CFC6A74}"/>
              </a:ext>
            </a:extLst>
          </p:cNvPr>
          <p:cNvCxnSpPr>
            <a:cxnSpLocks/>
          </p:cNvCxnSpPr>
          <p:nvPr/>
        </p:nvCxnSpPr>
        <p:spPr>
          <a:xfrm>
            <a:off x="9968105" y="581120"/>
            <a:ext cx="0" cy="1536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DFB049FC-DC72-454B-8F62-7E57C5AADCBE}"/>
              </a:ext>
            </a:extLst>
          </p:cNvPr>
          <p:cNvCxnSpPr>
            <a:cxnSpLocks/>
          </p:cNvCxnSpPr>
          <p:nvPr/>
        </p:nvCxnSpPr>
        <p:spPr>
          <a:xfrm>
            <a:off x="9954468" y="593487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66CB22A7-60F4-438A-AE96-BE108F5AE983}"/>
              </a:ext>
            </a:extLst>
          </p:cNvPr>
          <p:cNvCxnSpPr>
            <a:cxnSpLocks/>
          </p:cNvCxnSpPr>
          <p:nvPr/>
        </p:nvCxnSpPr>
        <p:spPr>
          <a:xfrm>
            <a:off x="9959136" y="2104482"/>
            <a:ext cx="1151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nettore diritto 524">
            <a:extLst>
              <a:ext uri="{FF2B5EF4-FFF2-40B4-BE49-F238E27FC236}">
                <a16:creationId xmlns:a16="http://schemas.microsoft.com/office/drawing/2014/main" id="{C2392BBC-FFAB-4463-BA71-DBE76AEE5960}"/>
              </a:ext>
            </a:extLst>
          </p:cNvPr>
          <p:cNvCxnSpPr>
            <a:cxnSpLocks/>
          </p:cNvCxnSpPr>
          <p:nvPr/>
        </p:nvCxnSpPr>
        <p:spPr>
          <a:xfrm>
            <a:off x="9968104" y="1716138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A97741B1-217B-4B3D-8FAE-2CE392FABA3F}"/>
              </a:ext>
            </a:extLst>
          </p:cNvPr>
          <p:cNvCxnSpPr>
            <a:cxnSpLocks/>
          </p:cNvCxnSpPr>
          <p:nvPr/>
        </p:nvCxnSpPr>
        <p:spPr>
          <a:xfrm>
            <a:off x="9968103" y="1343981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nettore diritto 526">
            <a:extLst>
              <a:ext uri="{FF2B5EF4-FFF2-40B4-BE49-F238E27FC236}">
                <a16:creationId xmlns:a16="http://schemas.microsoft.com/office/drawing/2014/main" id="{6B071162-7A9A-4642-B3D4-6CEF63DF1F48}"/>
              </a:ext>
            </a:extLst>
          </p:cNvPr>
          <p:cNvCxnSpPr>
            <a:cxnSpLocks/>
          </p:cNvCxnSpPr>
          <p:nvPr/>
        </p:nvCxnSpPr>
        <p:spPr>
          <a:xfrm>
            <a:off x="9976017" y="1024945"/>
            <a:ext cx="906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0" name="Gruppo 529">
            <a:extLst>
              <a:ext uri="{FF2B5EF4-FFF2-40B4-BE49-F238E27FC236}">
                <a16:creationId xmlns:a16="http://schemas.microsoft.com/office/drawing/2014/main" id="{7E50FB03-D81E-4B44-9AE9-4698D082D3C6}"/>
              </a:ext>
            </a:extLst>
          </p:cNvPr>
          <p:cNvGrpSpPr/>
          <p:nvPr/>
        </p:nvGrpSpPr>
        <p:grpSpPr>
          <a:xfrm>
            <a:off x="329386" y="6525852"/>
            <a:ext cx="784291" cy="360000"/>
            <a:chOff x="4165374" y="-274665"/>
            <a:chExt cx="2327363" cy="1633169"/>
          </a:xfrm>
          <a:scene3d>
            <a:camera prst="orthographicFront"/>
            <a:lightRig rig="threePt" dir="t"/>
          </a:scene3d>
        </p:grpSpPr>
        <p:sp>
          <p:nvSpPr>
            <p:cNvPr id="531" name="Rettangolo 530">
              <a:extLst>
                <a:ext uri="{FF2B5EF4-FFF2-40B4-BE49-F238E27FC236}">
                  <a16:creationId xmlns:a16="http://schemas.microsoft.com/office/drawing/2014/main" id="{7170727E-768E-4495-8D3B-ADF53356C7A5}"/>
                </a:ext>
              </a:extLst>
            </p:cNvPr>
            <p:cNvSpPr/>
            <p:nvPr/>
          </p:nvSpPr>
          <p:spPr>
            <a:xfrm>
              <a:off x="4227108" y="665"/>
              <a:ext cx="2265629" cy="1132814"/>
            </a:xfrm>
            <a:prstGeom prst="rect">
              <a:avLst/>
            </a:prstGeom>
            <a:solidFill>
              <a:schemeClr val="accent2"/>
            </a:solidFill>
            <a:sp3d>
              <a:bevelT prst="relaxedInset"/>
              <a:bevelB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2" name="CasellaDiTesto 531">
              <a:extLst>
                <a:ext uri="{FF2B5EF4-FFF2-40B4-BE49-F238E27FC236}">
                  <a16:creationId xmlns:a16="http://schemas.microsoft.com/office/drawing/2014/main" id="{55C72C76-9B9C-4D6D-BC0F-59E8F0834594}"/>
                </a:ext>
              </a:extLst>
            </p:cNvPr>
            <p:cNvSpPr txBox="1"/>
            <p:nvPr/>
          </p:nvSpPr>
          <p:spPr>
            <a:xfrm>
              <a:off x="4165374" y="-274665"/>
              <a:ext cx="2265628" cy="163316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</a:pPr>
              <a:r>
                <a:rPr lang="it-IT" sz="500" b="1" dirty="0">
                  <a:solidFill>
                    <a:schemeClr val="tx1"/>
                  </a:solidFill>
                </a:rPr>
                <a:t>Struttura Complessa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</a:pPr>
              <a:r>
                <a:rPr lang="it-IT" sz="500" b="1" dirty="0">
                  <a:solidFill>
                    <a:schemeClr val="tx1"/>
                  </a:solidFill>
                </a:rPr>
                <a:t> a Direzione ospedaliera</a:t>
              </a:r>
            </a:p>
          </p:txBody>
        </p:sp>
      </p:grpSp>
      <p:sp>
        <p:nvSpPr>
          <p:cNvPr id="535" name="Rettangolo con angoli ritagliati in diagonale 534">
            <a:extLst>
              <a:ext uri="{FF2B5EF4-FFF2-40B4-BE49-F238E27FC236}">
                <a16:creationId xmlns:a16="http://schemas.microsoft.com/office/drawing/2014/main" id="{B0235F2F-39BB-43E5-AA61-C2E5B42A6E8B}"/>
              </a:ext>
            </a:extLst>
          </p:cNvPr>
          <p:cNvSpPr/>
          <p:nvPr/>
        </p:nvSpPr>
        <p:spPr>
          <a:xfrm>
            <a:off x="1139409" y="6586543"/>
            <a:ext cx="842213" cy="252000"/>
          </a:xfrm>
          <a:prstGeom prst="snip2Diag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500" b="1" dirty="0">
                <a:solidFill>
                  <a:schemeClr val="tx1"/>
                </a:solidFill>
              </a:rPr>
              <a:t>Struttura Complessa a Direzione Universitaria</a:t>
            </a:r>
          </a:p>
        </p:txBody>
      </p:sp>
      <p:sp>
        <p:nvSpPr>
          <p:cNvPr id="536" name="Rettangolo 535">
            <a:extLst>
              <a:ext uri="{FF2B5EF4-FFF2-40B4-BE49-F238E27FC236}">
                <a16:creationId xmlns:a16="http://schemas.microsoft.com/office/drawing/2014/main" id="{CBFF6AB2-7F6D-4251-8E67-A83BCDA8CCA0}"/>
              </a:ext>
            </a:extLst>
          </p:cNvPr>
          <p:cNvSpPr/>
          <p:nvPr/>
        </p:nvSpPr>
        <p:spPr>
          <a:xfrm>
            <a:off x="-60175" y="6643625"/>
            <a:ext cx="477751" cy="257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500" b="1" dirty="0"/>
              <a:t>LEGENDA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500" b="1" dirty="0"/>
          </a:p>
        </p:txBody>
      </p:sp>
      <p:sp>
        <p:nvSpPr>
          <p:cNvPr id="540" name="Triangolo isoscele 539">
            <a:extLst>
              <a:ext uri="{FF2B5EF4-FFF2-40B4-BE49-F238E27FC236}">
                <a16:creationId xmlns:a16="http://schemas.microsoft.com/office/drawing/2014/main" id="{48FE9B5F-A67B-4EEB-97D6-FD07494C5B2C}"/>
              </a:ext>
            </a:extLst>
          </p:cNvPr>
          <p:cNvSpPr/>
          <p:nvPr/>
        </p:nvSpPr>
        <p:spPr>
          <a:xfrm>
            <a:off x="1978468" y="6558072"/>
            <a:ext cx="1116000" cy="288000"/>
          </a:xfrm>
          <a:prstGeom prst="triangle">
            <a:avLst/>
          </a:prstGeom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it-IT" sz="500" b="1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541" name="Ovale 540">
            <a:extLst>
              <a:ext uri="{FF2B5EF4-FFF2-40B4-BE49-F238E27FC236}">
                <a16:creationId xmlns:a16="http://schemas.microsoft.com/office/drawing/2014/main" id="{0F1FF957-D2CD-4343-97DD-DB1364762596}"/>
              </a:ext>
            </a:extLst>
          </p:cNvPr>
          <p:cNvSpPr/>
          <p:nvPr/>
        </p:nvSpPr>
        <p:spPr>
          <a:xfrm>
            <a:off x="2993865" y="6554119"/>
            <a:ext cx="667220" cy="278723"/>
          </a:xfrm>
          <a:prstGeom prst="ellipse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 extrusionH="76200" contourW="12700">
            <a:bevelT prst="relaxedInset"/>
            <a:bevelB prst="relaxedInset"/>
            <a:extrusionClr>
              <a:schemeClr val="tx1"/>
            </a:extrusionClr>
            <a:contourClr>
              <a:schemeClr val="tx1"/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it-IT" sz="500" b="1" dirty="0">
                <a:solidFill>
                  <a:schemeClr val="tx1"/>
                </a:solidFill>
              </a:rPr>
              <a:t>                </a:t>
            </a:r>
          </a:p>
        </p:txBody>
      </p:sp>
      <p:sp>
        <p:nvSpPr>
          <p:cNvPr id="542" name="CasellaDiTesto 541">
            <a:extLst>
              <a:ext uri="{FF2B5EF4-FFF2-40B4-BE49-F238E27FC236}">
                <a16:creationId xmlns:a16="http://schemas.microsoft.com/office/drawing/2014/main" id="{87A0C113-5D8C-4C0E-8F44-120D1835E325}"/>
              </a:ext>
            </a:extLst>
          </p:cNvPr>
          <p:cNvSpPr txBox="1"/>
          <p:nvPr/>
        </p:nvSpPr>
        <p:spPr>
          <a:xfrm>
            <a:off x="2109716" y="6628181"/>
            <a:ext cx="8978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00" b="1" dirty="0"/>
              <a:t>Struttura </a:t>
            </a:r>
          </a:p>
          <a:p>
            <a:pPr algn="ctr"/>
            <a:r>
              <a:rPr lang="it-IT" sz="500" b="1" dirty="0"/>
              <a:t>Semplice Dipartimentale</a:t>
            </a:r>
          </a:p>
        </p:txBody>
      </p:sp>
      <p:cxnSp>
        <p:nvCxnSpPr>
          <p:cNvPr id="543" name="Connettore diritto 542">
            <a:extLst>
              <a:ext uri="{FF2B5EF4-FFF2-40B4-BE49-F238E27FC236}">
                <a16:creationId xmlns:a16="http://schemas.microsoft.com/office/drawing/2014/main" id="{69537650-F800-4152-B79D-EBF26D1DDFE3}"/>
              </a:ext>
            </a:extLst>
          </p:cNvPr>
          <p:cNvCxnSpPr>
            <a:cxnSpLocks/>
          </p:cNvCxnSpPr>
          <p:nvPr/>
        </p:nvCxnSpPr>
        <p:spPr>
          <a:xfrm>
            <a:off x="5446118" y="3679796"/>
            <a:ext cx="0" cy="4334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5" name="CasellaDiTesto 564">
            <a:extLst>
              <a:ext uri="{FF2B5EF4-FFF2-40B4-BE49-F238E27FC236}">
                <a16:creationId xmlns:a16="http://schemas.microsoft.com/office/drawing/2014/main" id="{0FEED33E-9C2F-4357-A903-7063B659791C}"/>
              </a:ext>
            </a:extLst>
          </p:cNvPr>
          <p:cNvSpPr txBox="1"/>
          <p:nvPr/>
        </p:nvSpPr>
        <p:spPr>
          <a:xfrm>
            <a:off x="11341880" y="6716575"/>
            <a:ext cx="86433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" dirty="0"/>
              <a:t>AGGIORNATO </a:t>
            </a:r>
            <a:r>
              <a:rPr lang="it-IT" sz="500" dirty="0" smtClean="0"/>
              <a:t>27/05/2025</a:t>
            </a:r>
            <a:endParaRPr lang="it-IT" sz="500" dirty="0"/>
          </a:p>
        </p:txBody>
      </p:sp>
      <p:sp>
        <p:nvSpPr>
          <p:cNvPr id="568" name="CasellaDiTesto 567">
            <a:extLst>
              <a:ext uri="{FF2B5EF4-FFF2-40B4-BE49-F238E27FC236}">
                <a16:creationId xmlns:a16="http://schemas.microsoft.com/office/drawing/2014/main" id="{182256DC-28D9-479A-BC6B-FFEC8BC962E3}"/>
              </a:ext>
            </a:extLst>
          </p:cNvPr>
          <p:cNvSpPr txBox="1"/>
          <p:nvPr/>
        </p:nvSpPr>
        <p:spPr>
          <a:xfrm>
            <a:off x="2986676" y="6607933"/>
            <a:ext cx="68159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" b="1" dirty="0"/>
              <a:t>Struttura Semplice</a:t>
            </a:r>
            <a:endParaRPr lang="it-IT" sz="500" dirty="0"/>
          </a:p>
        </p:txBody>
      </p:sp>
      <p:sp>
        <p:nvSpPr>
          <p:cNvPr id="572" name="Rettangolo 571">
            <a:extLst>
              <a:ext uri="{FF2B5EF4-FFF2-40B4-BE49-F238E27FC236}">
                <a16:creationId xmlns:a16="http://schemas.microsoft.com/office/drawing/2014/main" id="{64B5D600-AD9C-4A03-9B22-ED48EDB5AB6E}"/>
              </a:ext>
            </a:extLst>
          </p:cNvPr>
          <p:cNvSpPr/>
          <p:nvPr/>
        </p:nvSpPr>
        <p:spPr>
          <a:xfrm>
            <a:off x="11104642" y="63041"/>
            <a:ext cx="1012748" cy="2955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600" dirty="0">
                <a:solidFill>
                  <a:schemeClr val="tx2"/>
                </a:solidFill>
              </a:rPr>
              <a:t>COLLEGIO SINDACALE</a:t>
            </a:r>
          </a:p>
        </p:txBody>
      </p:sp>
      <p:sp>
        <p:nvSpPr>
          <p:cNvPr id="574" name="Ovale 573">
            <a:extLst>
              <a:ext uri="{FF2B5EF4-FFF2-40B4-BE49-F238E27FC236}">
                <a16:creationId xmlns:a16="http://schemas.microsoft.com/office/drawing/2014/main" id="{4A40E0F9-900A-42F3-AD15-E3C078FE6C53}"/>
              </a:ext>
            </a:extLst>
          </p:cNvPr>
          <p:cNvSpPr/>
          <p:nvPr/>
        </p:nvSpPr>
        <p:spPr>
          <a:xfrm flipV="1">
            <a:off x="1526343" y="2038883"/>
            <a:ext cx="792000" cy="324000"/>
          </a:xfrm>
          <a:prstGeom prst="ellipse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 extrusionH="76200">
            <a:bevelT prst="relaxedInset"/>
            <a:bevelB prst="relaxedInset"/>
            <a:extrusionClr>
              <a:schemeClr val="tx1"/>
            </a:extrusion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6" name="CasellaDiTesto 575">
            <a:extLst>
              <a:ext uri="{FF2B5EF4-FFF2-40B4-BE49-F238E27FC236}">
                <a16:creationId xmlns:a16="http://schemas.microsoft.com/office/drawing/2014/main" id="{D3E0F317-3BF8-4B1C-B06D-F697B9250A19}"/>
              </a:ext>
            </a:extLst>
          </p:cNvPr>
          <p:cNvSpPr txBox="1"/>
          <p:nvPr/>
        </p:nvSpPr>
        <p:spPr>
          <a:xfrm>
            <a:off x="1663666" y="2087802"/>
            <a:ext cx="5020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" dirty="0"/>
              <a:t>ACQUISIZIONE </a:t>
            </a:r>
          </a:p>
          <a:p>
            <a:r>
              <a:rPr lang="it-IT" sz="400" dirty="0"/>
              <a:t>BENI E SERVIZI</a:t>
            </a:r>
          </a:p>
        </p:txBody>
      </p:sp>
    </p:spTree>
    <p:extLst>
      <p:ext uri="{BB962C8B-B14F-4D97-AF65-F5344CB8AC3E}">
        <p14:creationId xmlns:p14="http://schemas.microsoft.com/office/powerpoint/2010/main" val="3744690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7288</TotalTime>
  <Words>635</Words>
  <Application>Microsoft Office PowerPoint</Application>
  <PresentationFormat>Widescreen</PresentationFormat>
  <Paragraphs>265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MAPPATURA E GRADUAZIONE INCARICHI DIRIGENZA AREA SANITARIA</dc:title>
  <dc:creator>Maria Mariani</dc:creator>
  <cp:lastModifiedBy>Alessandra Taccioli</cp:lastModifiedBy>
  <cp:revision>794</cp:revision>
  <cp:lastPrinted>2025-05-27T08:35:38Z</cp:lastPrinted>
  <dcterms:created xsi:type="dcterms:W3CDTF">2024-02-13T11:49:28Z</dcterms:created>
  <dcterms:modified xsi:type="dcterms:W3CDTF">2025-05-27T09:19:12Z</dcterms:modified>
</cp:coreProperties>
</file>